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sldIdLst>
    <p:sldId id="256" r:id="rId3"/>
    <p:sldId id="285" r:id="rId4"/>
    <p:sldId id="286" r:id="rId5"/>
    <p:sldId id="288" r:id="rId6"/>
    <p:sldId id="257" r:id="rId7"/>
    <p:sldId id="258" r:id="rId8"/>
    <p:sldId id="259" r:id="rId9"/>
    <p:sldId id="260" r:id="rId10"/>
    <p:sldId id="261" r:id="rId11"/>
    <p:sldId id="262" r:id="rId12"/>
    <p:sldId id="263" r:id="rId13"/>
    <p:sldId id="264" r:id="rId14"/>
    <p:sldId id="265" r:id="rId15"/>
    <p:sldId id="266" r:id="rId16"/>
    <p:sldId id="267" r:id="rId17"/>
    <p:sldId id="269" r:id="rId18"/>
    <p:sldId id="270" r:id="rId19"/>
    <p:sldId id="271" r:id="rId20"/>
    <p:sldId id="272" r:id="rId21"/>
    <p:sldId id="274" r:id="rId22"/>
    <p:sldId id="275" r:id="rId23"/>
    <p:sldId id="276" r:id="rId24"/>
    <p:sldId id="277" r:id="rId25"/>
    <p:sldId id="278" r:id="rId26"/>
    <p:sldId id="280" r:id="rId27"/>
    <p:sldId id="281" r:id="rId28"/>
    <p:sldId id="282" r:id="rId29"/>
    <p:sldId id="283" r:id="rId30"/>
    <p:sldId id="28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91" d="100"/>
          <a:sy n="91" d="100"/>
        </p:scale>
        <p:origin x="32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6DE6F3-2B4C-41DF-85A2-C4C2847DFE85}"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9550575-CFA7-4E06-AC6F-7947807D3A52}">
      <dgm:prSet/>
      <dgm:spPr/>
      <dgm:t>
        <a:bodyPr/>
        <a:lstStyle/>
        <a:p>
          <a:r>
            <a:rPr lang="en-US"/>
            <a:t>Compare the NRZ-Bipolar and Manchester polar codes in the diagram. </a:t>
          </a:r>
        </a:p>
      </dgm:t>
    </dgm:pt>
    <dgm:pt modelId="{D1A273B8-1575-437B-A5F4-6BD2A7B79CC9}" type="parTrans" cxnId="{C31AB9A6-46FF-457E-9DFE-1ACF8B594A3D}">
      <dgm:prSet/>
      <dgm:spPr/>
      <dgm:t>
        <a:bodyPr/>
        <a:lstStyle/>
        <a:p>
          <a:endParaRPr lang="en-US"/>
        </a:p>
      </dgm:t>
    </dgm:pt>
    <dgm:pt modelId="{EBA002EC-3761-4056-97D9-B5CDCDAB883C}" type="sibTrans" cxnId="{C31AB9A6-46FF-457E-9DFE-1ACF8B594A3D}">
      <dgm:prSet/>
      <dgm:spPr/>
      <dgm:t>
        <a:bodyPr/>
        <a:lstStyle/>
        <a:p>
          <a:endParaRPr lang="en-US"/>
        </a:p>
      </dgm:t>
    </dgm:pt>
    <dgm:pt modelId="{F6945B6B-4C96-4A1A-AA3B-E649AB2D8DD0}">
      <dgm:prSet/>
      <dgm:spPr/>
      <dgm:t>
        <a:bodyPr/>
        <a:lstStyle/>
        <a:p>
          <a:r>
            <a:rPr lang="en-US"/>
            <a:t>Which one requires more bandwidth?</a:t>
          </a:r>
          <a:r>
            <a:rPr lang="en-US" b="1"/>
            <a:t> </a:t>
          </a:r>
          <a:endParaRPr lang="en-US"/>
        </a:p>
      </dgm:t>
    </dgm:pt>
    <dgm:pt modelId="{DEB4A528-0F33-44CB-92B4-98F5D21C3888}" type="parTrans" cxnId="{B879DD05-AE4B-4260-9DFE-5674B857D17F}">
      <dgm:prSet/>
      <dgm:spPr/>
      <dgm:t>
        <a:bodyPr/>
        <a:lstStyle/>
        <a:p>
          <a:endParaRPr lang="en-US"/>
        </a:p>
      </dgm:t>
    </dgm:pt>
    <dgm:pt modelId="{46756A74-0DDA-4651-A27C-CE2B7BD308E0}" type="sibTrans" cxnId="{B879DD05-AE4B-4260-9DFE-5674B857D17F}">
      <dgm:prSet/>
      <dgm:spPr/>
      <dgm:t>
        <a:bodyPr/>
        <a:lstStyle/>
        <a:p>
          <a:endParaRPr lang="en-US"/>
        </a:p>
      </dgm:t>
    </dgm:pt>
    <dgm:pt modelId="{61238140-2B47-4523-AF50-4FE8EEB11491}">
      <dgm:prSet/>
      <dgm:spPr/>
      <dgm:t>
        <a:bodyPr/>
        <a:lstStyle/>
        <a:p>
          <a:r>
            <a:rPr lang="en-US" b="1"/>
            <a:t>Answer: </a:t>
          </a:r>
          <a:r>
            <a:rPr lang="en-US"/>
            <a:t>Manchester polar encoding requires more bandwidth compared to NRZ Bipolar. This is due to the nature of Manchester encoding, which ensures a transition at every bit period.</a:t>
          </a:r>
        </a:p>
      </dgm:t>
    </dgm:pt>
    <dgm:pt modelId="{74C45656-45BF-4C6A-AB1A-4C23BA7187F3}" type="parTrans" cxnId="{8ED69AB5-BBA1-4EA5-A363-D2B3213A6C27}">
      <dgm:prSet/>
      <dgm:spPr/>
      <dgm:t>
        <a:bodyPr/>
        <a:lstStyle/>
        <a:p>
          <a:endParaRPr lang="en-US"/>
        </a:p>
      </dgm:t>
    </dgm:pt>
    <dgm:pt modelId="{AB9CD73B-272B-4D1E-B806-FD6EC83A3C1F}" type="sibTrans" cxnId="{8ED69AB5-BBA1-4EA5-A363-D2B3213A6C27}">
      <dgm:prSet/>
      <dgm:spPr/>
      <dgm:t>
        <a:bodyPr/>
        <a:lstStyle/>
        <a:p>
          <a:endParaRPr lang="en-US"/>
        </a:p>
      </dgm:t>
    </dgm:pt>
    <dgm:pt modelId="{07D9CDAF-66DC-4504-AD90-1EF11577E40E}" type="pres">
      <dgm:prSet presAssocID="{1D6DE6F3-2B4C-41DF-85A2-C4C2847DFE85}" presName="vert0" presStyleCnt="0">
        <dgm:presLayoutVars>
          <dgm:dir/>
          <dgm:animOne val="branch"/>
          <dgm:animLvl val="lvl"/>
        </dgm:presLayoutVars>
      </dgm:prSet>
      <dgm:spPr/>
    </dgm:pt>
    <dgm:pt modelId="{BEB15CA4-424D-40FB-BD93-2C9D7C8EA5EA}" type="pres">
      <dgm:prSet presAssocID="{C9550575-CFA7-4E06-AC6F-7947807D3A52}" presName="thickLine" presStyleLbl="alignNode1" presStyleIdx="0" presStyleCnt="3"/>
      <dgm:spPr/>
    </dgm:pt>
    <dgm:pt modelId="{0E9A16AB-29B4-45CE-9EB6-E74DF6B804D2}" type="pres">
      <dgm:prSet presAssocID="{C9550575-CFA7-4E06-AC6F-7947807D3A52}" presName="horz1" presStyleCnt="0"/>
      <dgm:spPr/>
    </dgm:pt>
    <dgm:pt modelId="{B62D5EE5-D0E7-42CB-814B-4166C06AC620}" type="pres">
      <dgm:prSet presAssocID="{C9550575-CFA7-4E06-AC6F-7947807D3A52}" presName="tx1" presStyleLbl="revTx" presStyleIdx="0" presStyleCnt="3"/>
      <dgm:spPr/>
    </dgm:pt>
    <dgm:pt modelId="{B970B335-2009-4E3D-8987-38592A536D7E}" type="pres">
      <dgm:prSet presAssocID="{C9550575-CFA7-4E06-AC6F-7947807D3A52}" presName="vert1" presStyleCnt="0"/>
      <dgm:spPr/>
    </dgm:pt>
    <dgm:pt modelId="{46C2965D-E26C-4317-B1A0-00C972604785}" type="pres">
      <dgm:prSet presAssocID="{F6945B6B-4C96-4A1A-AA3B-E649AB2D8DD0}" presName="thickLine" presStyleLbl="alignNode1" presStyleIdx="1" presStyleCnt="3"/>
      <dgm:spPr/>
    </dgm:pt>
    <dgm:pt modelId="{D4744106-1DCE-4985-807F-8EBEBDA7A7A6}" type="pres">
      <dgm:prSet presAssocID="{F6945B6B-4C96-4A1A-AA3B-E649AB2D8DD0}" presName="horz1" presStyleCnt="0"/>
      <dgm:spPr/>
    </dgm:pt>
    <dgm:pt modelId="{F441CB8F-8D48-4E4A-8021-1BCEA13A5190}" type="pres">
      <dgm:prSet presAssocID="{F6945B6B-4C96-4A1A-AA3B-E649AB2D8DD0}" presName="tx1" presStyleLbl="revTx" presStyleIdx="1" presStyleCnt="3"/>
      <dgm:spPr/>
    </dgm:pt>
    <dgm:pt modelId="{36949513-6EAA-4F7B-ADAA-30010C37447B}" type="pres">
      <dgm:prSet presAssocID="{F6945B6B-4C96-4A1A-AA3B-E649AB2D8DD0}" presName="vert1" presStyleCnt="0"/>
      <dgm:spPr/>
    </dgm:pt>
    <dgm:pt modelId="{236B1D19-7FF9-4FA5-B356-1FF5FBBC6C5A}" type="pres">
      <dgm:prSet presAssocID="{61238140-2B47-4523-AF50-4FE8EEB11491}" presName="thickLine" presStyleLbl="alignNode1" presStyleIdx="2" presStyleCnt="3"/>
      <dgm:spPr/>
    </dgm:pt>
    <dgm:pt modelId="{5EBFFACC-1E80-4C4E-B779-57E9A5EDCA8F}" type="pres">
      <dgm:prSet presAssocID="{61238140-2B47-4523-AF50-4FE8EEB11491}" presName="horz1" presStyleCnt="0"/>
      <dgm:spPr/>
    </dgm:pt>
    <dgm:pt modelId="{A17DFE32-11BF-46CA-8067-6228A3A11773}" type="pres">
      <dgm:prSet presAssocID="{61238140-2B47-4523-AF50-4FE8EEB11491}" presName="tx1" presStyleLbl="revTx" presStyleIdx="2" presStyleCnt="3"/>
      <dgm:spPr/>
    </dgm:pt>
    <dgm:pt modelId="{98AAD4B7-2B16-414D-9555-1B87C276983A}" type="pres">
      <dgm:prSet presAssocID="{61238140-2B47-4523-AF50-4FE8EEB11491}" presName="vert1" presStyleCnt="0"/>
      <dgm:spPr/>
    </dgm:pt>
  </dgm:ptLst>
  <dgm:cxnLst>
    <dgm:cxn modelId="{B879DD05-AE4B-4260-9DFE-5674B857D17F}" srcId="{1D6DE6F3-2B4C-41DF-85A2-C4C2847DFE85}" destId="{F6945B6B-4C96-4A1A-AA3B-E649AB2D8DD0}" srcOrd="1" destOrd="0" parTransId="{DEB4A528-0F33-44CB-92B4-98F5D21C3888}" sibTransId="{46756A74-0DDA-4651-A27C-CE2B7BD308E0}"/>
    <dgm:cxn modelId="{3DF2700E-1A32-43F4-98D4-1CC39347BE91}" type="presOf" srcId="{C9550575-CFA7-4E06-AC6F-7947807D3A52}" destId="{B62D5EE5-D0E7-42CB-814B-4166C06AC620}" srcOrd="0" destOrd="0" presId="urn:microsoft.com/office/officeart/2008/layout/LinedList"/>
    <dgm:cxn modelId="{310CEF38-6F88-40CC-BF18-37D44B26DE36}" type="presOf" srcId="{1D6DE6F3-2B4C-41DF-85A2-C4C2847DFE85}" destId="{07D9CDAF-66DC-4504-AD90-1EF11577E40E}" srcOrd="0" destOrd="0" presId="urn:microsoft.com/office/officeart/2008/layout/LinedList"/>
    <dgm:cxn modelId="{79F4BB71-703B-4811-936D-9DD1C2003FEC}" type="presOf" srcId="{F6945B6B-4C96-4A1A-AA3B-E649AB2D8DD0}" destId="{F441CB8F-8D48-4E4A-8021-1BCEA13A5190}" srcOrd="0" destOrd="0" presId="urn:microsoft.com/office/officeart/2008/layout/LinedList"/>
    <dgm:cxn modelId="{C31AB9A6-46FF-457E-9DFE-1ACF8B594A3D}" srcId="{1D6DE6F3-2B4C-41DF-85A2-C4C2847DFE85}" destId="{C9550575-CFA7-4E06-AC6F-7947807D3A52}" srcOrd="0" destOrd="0" parTransId="{D1A273B8-1575-437B-A5F4-6BD2A7B79CC9}" sibTransId="{EBA002EC-3761-4056-97D9-B5CDCDAB883C}"/>
    <dgm:cxn modelId="{8ED69AB5-BBA1-4EA5-A363-D2B3213A6C27}" srcId="{1D6DE6F3-2B4C-41DF-85A2-C4C2847DFE85}" destId="{61238140-2B47-4523-AF50-4FE8EEB11491}" srcOrd="2" destOrd="0" parTransId="{74C45656-45BF-4C6A-AB1A-4C23BA7187F3}" sibTransId="{AB9CD73B-272B-4D1E-B806-FD6EC83A3C1F}"/>
    <dgm:cxn modelId="{D84E27E9-7E77-4EA3-9638-77EE313B3261}" type="presOf" srcId="{61238140-2B47-4523-AF50-4FE8EEB11491}" destId="{A17DFE32-11BF-46CA-8067-6228A3A11773}" srcOrd="0" destOrd="0" presId="urn:microsoft.com/office/officeart/2008/layout/LinedList"/>
    <dgm:cxn modelId="{7655AEB5-223B-4E50-B98A-3AB058BC8574}" type="presParOf" srcId="{07D9CDAF-66DC-4504-AD90-1EF11577E40E}" destId="{BEB15CA4-424D-40FB-BD93-2C9D7C8EA5EA}" srcOrd="0" destOrd="0" presId="urn:microsoft.com/office/officeart/2008/layout/LinedList"/>
    <dgm:cxn modelId="{4FA694DF-6060-47DE-BEC9-B9BC99354899}" type="presParOf" srcId="{07D9CDAF-66DC-4504-AD90-1EF11577E40E}" destId="{0E9A16AB-29B4-45CE-9EB6-E74DF6B804D2}" srcOrd="1" destOrd="0" presId="urn:microsoft.com/office/officeart/2008/layout/LinedList"/>
    <dgm:cxn modelId="{D3B4ECE7-541D-401B-A2B3-189A1ED758D5}" type="presParOf" srcId="{0E9A16AB-29B4-45CE-9EB6-E74DF6B804D2}" destId="{B62D5EE5-D0E7-42CB-814B-4166C06AC620}" srcOrd="0" destOrd="0" presId="urn:microsoft.com/office/officeart/2008/layout/LinedList"/>
    <dgm:cxn modelId="{712B5ABB-6AA0-4C49-8275-747307958EDE}" type="presParOf" srcId="{0E9A16AB-29B4-45CE-9EB6-E74DF6B804D2}" destId="{B970B335-2009-4E3D-8987-38592A536D7E}" srcOrd="1" destOrd="0" presId="urn:microsoft.com/office/officeart/2008/layout/LinedList"/>
    <dgm:cxn modelId="{13712AE2-C1AD-4EC4-BF6A-8FA3CD4A463A}" type="presParOf" srcId="{07D9CDAF-66DC-4504-AD90-1EF11577E40E}" destId="{46C2965D-E26C-4317-B1A0-00C972604785}" srcOrd="2" destOrd="0" presId="urn:microsoft.com/office/officeart/2008/layout/LinedList"/>
    <dgm:cxn modelId="{939B442D-7840-4165-8A86-D004BFA63ECC}" type="presParOf" srcId="{07D9CDAF-66DC-4504-AD90-1EF11577E40E}" destId="{D4744106-1DCE-4985-807F-8EBEBDA7A7A6}" srcOrd="3" destOrd="0" presId="urn:microsoft.com/office/officeart/2008/layout/LinedList"/>
    <dgm:cxn modelId="{F13E4D8B-4466-492A-B770-5C8046EBDF08}" type="presParOf" srcId="{D4744106-1DCE-4985-807F-8EBEBDA7A7A6}" destId="{F441CB8F-8D48-4E4A-8021-1BCEA13A5190}" srcOrd="0" destOrd="0" presId="urn:microsoft.com/office/officeart/2008/layout/LinedList"/>
    <dgm:cxn modelId="{F9566F7B-7ADB-4591-809B-2F9B47640AFA}" type="presParOf" srcId="{D4744106-1DCE-4985-807F-8EBEBDA7A7A6}" destId="{36949513-6EAA-4F7B-ADAA-30010C37447B}" srcOrd="1" destOrd="0" presId="urn:microsoft.com/office/officeart/2008/layout/LinedList"/>
    <dgm:cxn modelId="{1D24F57D-DB0B-4EE7-B04B-20D819037F44}" type="presParOf" srcId="{07D9CDAF-66DC-4504-AD90-1EF11577E40E}" destId="{236B1D19-7FF9-4FA5-B356-1FF5FBBC6C5A}" srcOrd="4" destOrd="0" presId="urn:microsoft.com/office/officeart/2008/layout/LinedList"/>
    <dgm:cxn modelId="{010ADE59-7EFF-4F30-86E9-D5A2E3D70F06}" type="presParOf" srcId="{07D9CDAF-66DC-4504-AD90-1EF11577E40E}" destId="{5EBFFACC-1E80-4C4E-B779-57E9A5EDCA8F}" srcOrd="5" destOrd="0" presId="urn:microsoft.com/office/officeart/2008/layout/LinedList"/>
    <dgm:cxn modelId="{9F00E5D8-69EA-455A-AB16-FCE919850E2D}" type="presParOf" srcId="{5EBFFACC-1E80-4C4E-B779-57E9A5EDCA8F}" destId="{A17DFE32-11BF-46CA-8067-6228A3A11773}" srcOrd="0" destOrd="0" presId="urn:microsoft.com/office/officeart/2008/layout/LinedList"/>
    <dgm:cxn modelId="{1C25BAD4-3382-4427-890E-27518402AF54}" type="presParOf" srcId="{5EBFFACC-1E80-4C4E-B779-57E9A5EDCA8F}" destId="{98AAD4B7-2B16-414D-9555-1B87C276983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B15CA4-424D-40FB-BD93-2C9D7C8EA5EA}">
      <dsp:nvSpPr>
        <dsp:cNvPr id="0" name=""/>
        <dsp:cNvSpPr/>
      </dsp:nvSpPr>
      <dsp:spPr>
        <a:xfrm>
          <a:off x="0" y="2194"/>
          <a:ext cx="382963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2D5EE5-D0E7-42CB-814B-4166C06AC620}">
      <dsp:nvSpPr>
        <dsp:cNvPr id="0" name=""/>
        <dsp:cNvSpPr/>
      </dsp:nvSpPr>
      <dsp:spPr>
        <a:xfrm>
          <a:off x="0" y="2194"/>
          <a:ext cx="3829639" cy="1496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Compare the NRZ-Bipolar and Manchester polar codes in the diagram. </a:t>
          </a:r>
        </a:p>
      </dsp:txBody>
      <dsp:txXfrm>
        <a:off x="0" y="2194"/>
        <a:ext cx="3829639" cy="1496383"/>
      </dsp:txXfrm>
    </dsp:sp>
    <dsp:sp modelId="{46C2965D-E26C-4317-B1A0-00C972604785}">
      <dsp:nvSpPr>
        <dsp:cNvPr id="0" name=""/>
        <dsp:cNvSpPr/>
      </dsp:nvSpPr>
      <dsp:spPr>
        <a:xfrm>
          <a:off x="0" y="1498577"/>
          <a:ext cx="382963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41CB8F-8D48-4E4A-8021-1BCEA13A5190}">
      <dsp:nvSpPr>
        <dsp:cNvPr id="0" name=""/>
        <dsp:cNvSpPr/>
      </dsp:nvSpPr>
      <dsp:spPr>
        <a:xfrm>
          <a:off x="0" y="1498577"/>
          <a:ext cx="3829639" cy="1496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Which one requires more bandwidth?</a:t>
          </a:r>
          <a:r>
            <a:rPr lang="en-US" sz="1800" b="1" kern="1200"/>
            <a:t> </a:t>
          </a:r>
          <a:endParaRPr lang="en-US" sz="1800" kern="1200"/>
        </a:p>
      </dsp:txBody>
      <dsp:txXfrm>
        <a:off x="0" y="1498577"/>
        <a:ext cx="3829639" cy="1496383"/>
      </dsp:txXfrm>
    </dsp:sp>
    <dsp:sp modelId="{236B1D19-7FF9-4FA5-B356-1FF5FBBC6C5A}">
      <dsp:nvSpPr>
        <dsp:cNvPr id="0" name=""/>
        <dsp:cNvSpPr/>
      </dsp:nvSpPr>
      <dsp:spPr>
        <a:xfrm>
          <a:off x="0" y="2994960"/>
          <a:ext cx="382963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7DFE32-11BF-46CA-8067-6228A3A11773}">
      <dsp:nvSpPr>
        <dsp:cNvPr id="0" name=""/>
        <dsp:cNvSpPr/>
      </dsp:nvSpPr>
      <dsp:spPr>
        <a:xfrm>
          <a:off x="0" y="2994960"/>
          <a:ext cx="3829639" cy="1496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a:t>Answer: </a:t>
          </a:r>
          <a:r>
            <a:rPr lang="en-US" sz="1800" kern="1200"/>
            <a:t>Manchester polar encoding requires more bandwidth compared to NRZ Bipolar. This is due to the nature of Manchester encoding, which ensures a transition at every bit period.</a:t>
          </a:r>
        </a:p>
      </dsp:txBody>
      <dsp:txXfrm>
        <a:off x="0" y="2994960"/>
        <a:ext cx="3829639" cy="149638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E7E98-9E9E-6378-EE96-B6EA914634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DBC27A-FB80-9B17-A7A0-138C9B2409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F95116-F343-4D65-A67D-17C27517E301}"/>
              </a:ext>
            </a:extLst>
          </p:cNvPr>
          <p:cNvSpPr>
            <a:spLocks noGrp="1"/>
          </p:cNvSpPr>
          <p:nvPr>
            <p:ph type="dt" sz="half" idx="10"/>
          </p:nvPr>
        </p:nvSpPr>
        <p:spPr/>
        <p:txBody>
          <a:bodyPr/>
          <a:lstStyle/>
          <a:p>
            <a:fld id="{A9574A8F-AABF-4EE5-A9FD-71C615E4DF43}" type="datetimeFigureOut">
              <a:rPr lang="en-US" smtClean="0"/>
              <a:t>6/21/2024</a:t>
            </a:fld>
            <a:endParaRPr lang="en-US"/>
          </a:p>
        </p:txBody>
      </p:sp>
      <p:sp>
        <p:nvSpPr>
          <p:cNvPr id="5" name="Footer Placeholder 4">
            <a:extLst>
              <a:ext uri="{FF2B5EF4-FFF2-40B4-BE49-F238E27FC236}">
                <a16:creationId xmlns:a16="http://schemas.microsoft.com/office/drawing/2014/main" id="{BC7A86A7-2719-6E5E-D267-710EC09CC5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8369DE-4763-9FED-FF86-C7C79CEFD91B}"/>
              </a:ext>
            </a:extLst>
          </p:cNvPr>
          <p:cNvSpPr>
            <a:spLocks noGrp="1"/>
          </p:cNvSpPr>
          <p:nvPr>
            <p:ph type="sldNum" sz="quarter" idx="12"/>
          </p:nvPr>
        </p:nvSpPr>
        <p:spPr/>
        <p:txBody>
          <a:bodyPr/>
          <a:lstStyle/>
          <a:p>
            <a:fld id="{439F6680-6D38-4B8B-8741-2126D47DE441}" type="slidenum">
              <a:rPr lang="en-US" smtClean="0"/>
              <a:t>‹#›</a:t>
            </a:fld>
            <a:endParaRPr lang="en-US"/>
          </a:p>
        </p:txBody>
      </p:sp>
    </p:spTree>
    <p:extLst>
      <p:ext uri="{BB962C8B-B14F-4D97-AF65-F5344CB8AC3E}">
        <p14:creationId xmlns:p14="http://schemas.microsoft.com/office/powerpoint/2010/main" val="2219147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43892-0777-2892-EAA3-C6C04BFD44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9FA9A1-477E-2C46-C9A0-CBE8FCCF75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FDBAD9-5962-88BE-9D77-1D19011AF0F8}"/>
              </a:ext>
            </a:extLst>
          </p:cNvPr>
          <p:cNvSpPr>
            <a:spLocks noGrp="1"/>
          </p:cNvSpPr>
          <p:nvPr>
            <p:ph type="dt" sz="half" idx="10"/>
          </p:nvPr>
        </p:nvSpPr>
        <p:spPr/>
        <p:txBody>
          <a:bodyPr/>
          <a:lstStyle/>
          <a:p>
            <a:fld id="{A9574A8F-AABF-4EE5-A9FD-71C615E4DF43}" type="datetimeFigureOut">
              <a:rPr lang="en-US" smtClean="0"/>
              <a:t>6/21/2024</a:t>
            </a:fld>
            <a:endParaRPr lang="en-US"/>
          </a:p>
        </p:txBody>
      </p:sp>
      <p:sp>
        <p:nvSpPr>
          <p:cNvPr id="5" name="Footer Placeholder 4">
            <a:extLst>
              <a:ext uri="{FF2B5EF4-FFF2-40B4-BE49-F238E27FC236}">
                <a16:creationId xmlns:a16="http://schemas.microsoft.com/office/drawing/2014/main" id="{FF46DEFC-4E96-13CB-ABDB-023348A92E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E97918-D13A-7F4E-5D8C-B3E8FE9845F5}"/>
              </a:ext>
            </a:extLst>
          </p:cNvPr>
          <p:cNvSpPr>
            <a:spLocks noGrp="1"/>
          </p:cNvSpPr>
          <p:nvPr>
            <p:ph type="sldNum" sz="quarter" idx="12"/>
          </p:nvPr>
        </p:nvSpPr>
        <p:spPr/>
        <p:txBody>
          <a:bodyPr/>
          <a:lstStyle/>
          <a:p>
            <a:fld id="{439F6680-6D38-4B8B-8741-2126D47DE441}" type="slidenum">
              <a:rPr lang="en-US" smtClean="0"/>
              <a:t>‹#›</a:t>
            </a:fld>
            <a:endParaRPr lang="en-US"/>
          </a:p>
        </p:txBody>
      </p:sp>
    </p:spTree>
    <p:extLst>
      <p:ext uri="{BB962C8B-B14F-4D97-AF65-F5344CB8AC3E}">
        <p14:creationId xmlns:p14="http://schemas.microsoft.com/office/powerpoint/2010/main" val="825490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196D11-87E7-5AD7-ADD9-A4F91D07702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3C66A0-4634-BB18-48CA-C0B03F44F6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459CC9-EA75-6C3D-2906-C169E9ECCDC1}"/>
              </a:ext>
            </a:extLst>
          </p:cNvPr>
          <p:cNvSpPr>
            <a:spLocks noGrp="1"/>
          </p:cNvSpPr>
          <p:nvPr>
            <p:ph type="dt" sz="half" idx="10"/>
          </p:nvPr>
        </p:nvSpPr>
        <p:spPr/>
        <p:txBody>
          <a:bodyPr/>
          <a:lstStyle/>
          <a:p>
            <a:fld id="{A9574A8F-AABF-4EE5-A9FD-71C615E4DF43}" type="datetimeFigureOut">
              <a:rPr lang="en-US" smtClean="0"/>
              <a:t>6/21/2024</a:t>
            </a:fld>
            <a:endParaRPr lang="en-US"/>
          </a:p>
        </p:txBody>
      </p:sp>
      <p:sp>
        <p:nvSpPr>
          <p:cNvPr id="5" name="Footer Placeholder 4">
            <a:extLst>
              <a:ext uri="{FF2B5EF4-FFF2-40B4-BE49-F238E27FC236}">
                <a16:creationId xmlns:a16="http://schemas.microsoft.com/office/drawing/2014/main" id="{953C32A1-F571-DE00-C666-1102BA5268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BD5918-0FA5-B239-38CA-7D56503C0931}"/>
              </a:ext>
            </a:extLst>
          </p:cNvPr>
          <p:cNvSpPr>
            <a:spLocks noGrp="1"/>
          </p:cNvSpPr>
          <p:nvPr>
            <p:ph type="sldNum" sz="quarter" idx="12"/>
          </p:nvPr>
        </p:nvSpPr>
        <p:spPr/>
        <p:txBody>
          <a:bodyPr/>
          <a:lstStyle/>
          <a:p>
            <a:fld id="{439F6680-6D38-4B8B-8741-2126D47DE441}" type="slidenum">
              <a:rPr lang="en-US" smtClean="0"/>
              <a:t>‹#›</a:t>
            </a:fld>
            <a:endParaRPr lang="en-US"/>
          </a:p>
        </p:txBody>
      </p:sp>
    </p:spTree>
    <p:extLst>
      <p:ext uri="{BB962C8B-B14F-4D97-AF65-F5344CB8AC3E}">
        <p14:creationId xmlns:p14="http://schemas.microsoft.com/office/powerpoint/2010/main" val="2992741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9E593C-9166-4B72-AE94-8BA707DA0663}" type="datetimeFigureOut">
              <a:rPr lang="en-US" smtClean="0"/>
              <a:pPr/>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E593C-9166-4B72-AE94-8BA707DA0663}" type="datetimeFigureOut">
              <a:rPr lang="en-US" smtClean="0"/>
              <a:pPr/>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E593C-9166-4B72-AE94-8BA707DA0663}" type="datetimeFigureOut">
              <a:rPr lang="en-US" smtClean="0"/>
              <a:pPr/>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9E593C-9166-4B72-AE94-8BA707DA0663}" type="datetimeFigureOut">
              <a:rPr lang="en-US" smtClean="0"/>
              <a:pPr/>
              <a:t>6/21/2024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9E593C-9166-4B72-AE94-8BA707DA0663}" type="datetimeFigureOut">
              <a:rPr lang="en-US" smtClean="0"/>
              <a:pPr/>
              <a:t>6/21/2024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9E593C-9166-4B72-AE94-8BA707DA0663}" type="datetimeFigureOut">
              <a:rPr lang="en-US" smtClean="0"/>
              <a:pPr/>
              <a:t>6/21/2024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E593C-9166-4B72-AE94-8BA707DA0663}" type="datetimeFigureOut">
              <a:rPr lang="en-US" smtClean="0"/>
              <a:pPr/>
              <a:t>6/21/2024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E593C-9166-4B72-AE94-8BA707DA0663}" type="datetimeFigureOut">
              <a:rPr lang="en-US" smtClean="0"/>
              <a:pPr/>
              <a:t>6/21/2024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36568-2D5D-6811-5B15-D20382BA41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8B5D7F-22CB-D073-6252-5DFBE1EF6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06A806-03F1-DC86-BF8D-D0C5625686EB}"/>
              </a:ext>
            </a:extLst>
          </p:cNvPr>
          <p:cNvSpPr>
            <a:spLocks noGrp="1"/>
          </p:cNvSpPr>
          <p:nvPr>
            <p:ph type="dt" sz="half" idx="10"/>
          </p:nvPr>
        </p:nvSpPr>
        <p:spPr/>
        <p:txBody>
          <a:bodyPr/>
          <a:lstStyle/>
          <a:p>
            <a:fld id="{A9574A8F-AABF-4EE5-A9FD-71C615E4DF43}" type="datetimeFigureOut">
              <a:rPr lang="en-US" smtClean="0"/>
              <a:t>6/21/2024</a:t>
            </a:fld>
            <a:endParaRPr lang="en-US"/>
          </a:p>
        </p:txBody>
      </p:sp>
      <p:sp>
        <p:nvSpPr>
          <p:cNvPr id="5" name="Footer Placeholder 4">
            <a:extLst>
              <a:ext uri="{FF2B5EF4-FFF2-40B4-BE49-F238E27FC236}">
                <a16:creationId xmlns:a16="http://schemas.microsoft.com/office/drawing/2014/main" id="{0604E329-7DEA-C211-7D61-ED6257170D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F29A62-D109-FC07-54FC-D33668700DFC}"/>
              </a:ext>
            </a:extLst>
          </p:cNvPr>
          <p:cNvSpPr>
            <a:spLocks noGrp="1"/>
          </p:cNvSpPr>
          <p:nvPr>
            <p:ph type="sldNum" sz="quarter" idx="12"/>
          </p:nvPr>
        </p:nvSpPr>
        <p:spPr/>
        <p:txBody>
          <a:bodyPr/>
          <a:lstStyle/>
          <a:p>
            <a:fld id="{439F6680-6D38-4B8B-8741-2126D47DE441}" type="slidenum">
              <a:rPr lang="en-US" smtClean="0"/>
              <a:t>‹#›</a:t>
            </a:fld>
            <a:endParaRPr lang="en-US"/>
          </a:p>
        </p:txBody>
      </p:sp>
    </p:spTree>
    <p:extLst>
      <p:ext uri="{BB962C8B-B14F-4D97-AF65-F5344CB8AC3E}">
        <p14:creationId xmlns:p14="http://schemas.microsoft.com/office/powerpoint/2010/main" val="11446880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E593C-9166-4B72-AE94-8BA707DA0663}" type="datetimeFigureOut">
              <a:rPr lang="en-US" smtClean="0"/>
              <a:pPr/>
              <a:t>6/21/2024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E593C-9166-4B72-AE94-8BA707DA0663}" type="datetimeFigureOut">
              <a:rPr lang="en-US" smtClean="0"/>
              <a:pPr/>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E593C-9166-4B72-AE94-8BA707DA0663}" type="datetimeFigureOut">
              <a:rPr lang="en-US" smtClean="0"/>
              <a:pPr/>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9C6DF-FCE4-A381-0AD3-5D97C10DD1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9CF9B9-C724-9F53-7079-B690E33C550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162A39-9838-6716-2CBA-C6A044EF9CF9}"/>
              </a:ext>
            </a:extLst>
          </p:cNvPr>
          <p:cNvSpPr>
            <a:spLocks noGrp="1"/>
          </p:cNvSpPr>
          <p:nvPr>
            <p:ph type="dt" sz="half" idx="10"/>
          </p:nvPr>
        </p:nvSpPr>
        <p:spPr/>
        <p:txBody>
          <a:bodyPr/>
          <a:lstStyle/>
          <a:p>
            <a:fld id="{A9574A8F-AABF-4EE5-A9FD-71C615E4DF43}" type="datetimeFigureOut">
              <a:rPr lang="en-US" smtClean="0"/>
              <a:t>6/21/2024</a:t>
            </a:fld>
            <a:endParaRPr lang="en-US"/>
          </a:p>
        </p:txBody>
      </p:sp>
      <p:sp>
        <p:nvSpPr>
          <p:cNvPr id="5" name="Footer Placeholder 4">
            <a:extLst>
              <a:ext uri="{FF2B5EF4-FFF2-40B4-BE49-F238E27FC236}">
                <a16:creationId xmlns:a16="http://schemas.microsoft.com/office/drawing/2014/main" id="{6038FF11-9F42-B59C-FEE9-BFEBEC90DB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477157-FF30-5C95-0D42-4727418B8628}"/>
              </a:ext>
            </a:extLst>
          </p:cNvPr>
          <p:cNvSpPr>
            <a:spLocks noGrp="1"/>
          </p:cNvSpPr>
          <p:nvPr>
            <p:ph type="sldNum" sz="quarter" idx="12"/>
          </p:nvPr>
        </p:nvSpPr>
        <p:spPr/>
        <p:txBody>
          <a:bodyPr/>
          <a:lstStyle/>
          <a:p>
            <a:fld id="{439F6680-6D38-4B8B-8741-2126D47DE441}" type="slidenum">
              <a:rPr lang="en-US" smtClean="0"/>
              <a:t>‹#›</a:t>
            </a:fld>
            <a:endParaRPr lang="en-US"/>
          </a:p>
        </p:txBody>
      </p:sp>
    </p:spTree>
    <p:extLst>
      <p:ext uri="{BB962C8B-B14F-4D97-AF65-F5344CB8AC3E}">
        <p14:creationId xmlns:p14="http://schemas.microsoft.com/office/powerpoint/2010/main" val="3819088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C203E-9E33-D732-CCD0-B924D262CA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4CB879-D403-7FDD-BB2D-C11E342046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59EBAE-FAD8-5EED-E0AD-68217EEB50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CDFD1E-E60B-B55A-314B-FC6991D8AAB0}"/>
              </a:ext>
            </a:extLst>
          </p:cNvPr>
          <p:cNvSpPr>
            <a:spLocks noGrp="1"/>
          </p:cNvSpPr>
          <p:nvPr>
            <p:ph type="dt" sz="half" idx="10"/>
          </p:nvPr>
        </p:nvSpPr>
        <p:spPr/>
        <p:txBody>
          <a:bodyPr/>
          <a:lstStyle/>
          <a:p>
            <a:fld id="{A9574A8F-AABF-4EE5-A9FD-71C615E4DF43}" type="datetimeFigureOut">
              <a:rPr lang="en-US" smtClean="0"/>
              <a:t>6/21/2024</a:t>
            </a:fld>
            <a:endParaRPr lang="en-US"/>
          </a:p>
        </p:txBody>
      </p:sp>
      <p:sp>
        <p:nvSpPr>
          <p:cNvPr id="6" name="Footer Placeholder 5">
            <a:extLst>
              <a:ext uri="{FF2B5EF4-FFF2-40B4-BE49-F238E27FC236}">
                <a16:creationId xmlns:a16="http://schemas.microsoft.com/office/drawing/2014/main" id="{705C7B6B-5D08-925D-88B3-66B648E4E1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BF7EFE-2F62-D75A-C956-73E723B58B7D}"/>
              </a:ext>
            </a:extLst>
          </p:cNvPr>
          <p:cNvSpPr>
            <a:spLocks noGrp="1"/>
          </p:cNvSpPr>
          <p:nvPr>
            <p:ph type="sldNum" sz="quarter" idx="12"/>
          </p:nvPr>
        </p:nvSpPr>
        <p:spPr/>
        <p:txBody>
          <a:bodyPr/>
          <a:lstStyle/>
          <a:p>
            <a:fld id="{439F6680-6D38-4B8B-8741-2126D47DE441}" type="slidenum">
              <a:rPr lang="en-US" smtClean="0"/>
              <a:t>‹#›</a:t>
            </a:fld>
            <a:endParaRPr lang="en-US"/>
          </a:p>
        </p:txBody>
      </p:sp>
    </p:spTree>
    <p:extLst>
      <p:ext uri="{BB962C8B-B14F-4D97-AF65-F5344CB8AC3E}">
        <p14:creationId xmlns:p14="http://schemas.microsoft.com/office/powerpoint/2010/main" val="3482181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76387-7FB6-8FC3-8F1F-A44946568C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835E55-C5E5-2B74-7930-03D172C7B7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221407-DD63-FAE7-8D25-0BFE3BA3BF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26F441-9489-BCCE-F7F3-9A49BFB524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D33860-DF0B-D142-6F45-17A541803B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D4F6CB-A12F-FD73-56AE-415F6C913607}"/>
              </a:ext>
            </a:extLst>
          </p:cNvPr>
          <p:cNvSpPr>
            <a:spLocks noGrp="1"/>
          </p:cNvSpPr>
          <p:nvPr>
            <p:ph type="dt" sz="half" idx="10"/>
          </p:nvPr>
        </p:nvSpPr>
        <p:spPr/>
        <p:txBody>
          <a:bodyPr/>
          <a:lstStyle/>
          <a:p>
            <a:fld id="{A9574A8F-AABF-4EE5-A9FD-71C615E4DF43}" type="datetimeFigureOut">
              <a:rPr lang="en-US" smtClean="0"/>
              <a:t>6/21/2024</a:t>
            </a:fld>
            <a:endParaRPr lang="en-US"/>
          </a:p>
        </p:txBody>
      </p:sp>
      <p:sp>
        <p:nvSpPr>
          <p:cNvPr id="8" name="Footer Placeholder 7">
            <a:extLst>
              <a:ext uri="{FF2B5EF4-FFF2-40B4-BE49-F238E27FC236}">
                <a16:creationId xmlns:a16="http://schemas.microsoft.com/office/drawing/2014/main" id="{B23194E4-0D04-FA72-4EE4-F573985A30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B9740B8-A08C-5BA4-81B7-223322323015}"/>
              </a:ext>
            </a:extLst>
          </p:cNvPr>
          <p:cNvSpPr>
            <a:spLocks noGrp="1"/>
          </p:cNvSpPr>
          <p:nvPr>
            <p:ph type="sldNum" sz="quarter" idx="12"/>
          </p:nvPr>
        </p:nvSpPr>
        <p:spPr/>
        <p:txBody>
          <a:bodyPr/>
          <a:lstStyle/>
          <a:p>
            <a:fld id="{439F6680-6D38-4B8B-8741-2126D47DE441}" type="slidenum">
              <a:rPr lang="en-US" smtClean="0"/>
              <a:t>‹#›</a:t>
            </a:fld>
            <a:endParaRPr lang="en-US"/>
          </a:p>
        </p:txBody>
      </p:sp>
    </p:spTree>
    <p:extLst>
      <p:ext uri="{BB962C8B-B14F-4D97-AF65-F5344CB8AC3E}">
        <p14:creationId xmlns:p14="http://schemas.microsoft.com/office/powerpoint/2010/main" val="1769152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01917-A638-11D9-9A2A-CD1E09BE6C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89AE5D-5DDD-47A5-FE02-93565151A008}"/>
              </a:ext>
            </a:extLst>
          </p:cNvPr>
          <p:cNvSpPr>
            <a:spLocks noGrp="1"/>
          </p:cNvSpPr>
          <p:nvPr>
            <p:ph type="dt" sz="half" idx="10"/>
          </p:nvPr>
        </p:nvSpPr>
        <p:spPr/>
        <p:txBody>
          <a:bodyPr/>
          <a:lstStyle/>
          <a:p>
            <a:fld id="{A9574A8F-AABF-4EE5-A9FD-71C615E4DF43}" type="datetimeFigureOut">
              <a:rPr lang="en-US" smtClean="0"/>
              <a:t>6/21/2024</a:t>
            </a:fld>
            <a:endParaRPr lang="en-US"/>
          </a:p>
        </p:txBody>
      </p:sp>
      <p:sp>
        <p:nvSpPr>
          <p:cNvPr id="4" name="Footer Placeholder 3">
            <a:extLst>
              <a:ext uri="{FF2B5EF4-FFF2-40B4-BE49-F238E27FC236}">
                <a16:creationId xmlns:a16="http://schemas.microsoft.com/office/drawing/2014/main" id="{6898592F-9F89-A1D7-6E62-FA4D1D1085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879729-3CBC-33F9-8858-307098D93C4A}"/>
              </a:ext>
            </a:extLst>
          </p:cNvPr>
          <p:cNvSpPr>
            <a:spLocks noGrp="1"/>
          </p:cNvSpPr>
          <p:nvPr>
            <p:ph type="sldNum" sz="quarter" idx="12"/>
          </p:nvPr>
        </p:nvSpPr>
        <p:spPr/>
        <p:txBody>
          <a:bodyPr/>
          <a:lstStyle/>
          <a:p>
            <a:fld id="{439F6680-6D38-4B8B-8741-2126D47DE441}" type="slidenum">
              <a:rPr lang="en-US" smtClean="0"/>
              <a:t>‹#›</a:t>
            </a:fld>
            <a:endParaRPr lang="en-US"/>
          </a:p>
        </p:txBody>
      </p:sp>
    </p:spTree>
    <p:extLst>
      <p:ext uri="{BB962C8B-B14F-4D97-AF65-F5344CB8AC3E}">
        <p14:creationId xmlns:p14="http://schemas.microsoft.com/office/powerpoint/2010/main" val="3500998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A54B29-0C1C-FB1D-20BB-1E1ECB8D4482}"/>
              </a:ext>
            </a:extLst>
          </p:cNvPr>
          <p:cNvSpPr>
            <a:spLocks noGrp="1"/>
          </p:cNvSpPr>
          <p:nvPr>
            <p:ph type="dt" sz="half" idx="10"/>
          </p:nvPr>
        </p:nvSpPr>
        <p:spPr/>
        <p:txBody>
          <a:bodyPr/>
          <a:lstStyle/>
          <a:p>
            <a:fld id="{A9574A8F-AABF-4EE5-A9FD-71C615E4DF43}" type="datetimeFigureOut">
              <a:rPr lang="en-US" smtClean="0"/>
              <a:t>6/21/2024</a:t>
            </a:fld>
            <a:endParaRPr lang="en-US"/>
          </a:p>
        </p:txBody>
      </p:sp>
      <p:sp>
        <p:nvSpPr>
          <p:cNvPr id="3" name="Footer Placeholder 2">
            <a:extLst>
              <a:ext uri="{FF2B5EF4-FFF2-40B4-BE49-F238E27FC236}">
                <a16:creationId xmlns:a16="http://schemas.microsoft.com/office/drawing/2014/main" id="{CDBE9D07-5339-91A3-3607-7481F15B6D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4B6816-FD0D-B043-68C3-108610FED63A}"/>
              </a:ext>
            </a:extLst>
          </p:cNvPr>
          <p:cNvSpPr>
            <a:spLocks noGrp="1"/>
          </p:cNvSpPr>
          <p:nvPr>
            <p:ph type="sldNum" sz="quarter" idx="12"/>
          </p:nvPr>
        </p:nvSpPr>
        <p:spPr/>
        <p:txBody>
          <a:bodyPr/>
          <a:lstStyle/>
          <a:p>
            <a:fld id="{439F6680-6D38-4B8B-8741-2126D47DE441}" type="slidenum">
              <a:rPr lang="en-US" smtClean="0"/>
              <a:t>‹#›</a:t>
            </a:fld>
            <a:endParaRPr lang="en-US"/>
          </a:p>
        </p:txBody>
      </p:sp>
    </p:spTree>
    <p:extLst>
      <p:ext uri="{BB962C8B-B14F-4D97-AF65-F5344CB8AC3E}">
        <p14:creationId xmlns:p14="http://schemas.microsoft.com/office/powerpoint/2010/main" val="2069359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AECDE-61CC-B18B-6916-434F5D177F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6B1679-132E-1706-DCA8-5DB0736359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75F11A-E659-7899-A098-AC83FE41C1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168C30-04C3-FB2E-9BA6-D90B7D693B91}"/>
              </a:ext>
            </a:extLst>
          </p:cNvPr>
          <p:cNvSpPr>
            <a:spLocks noGrp="1"/>
          </p:cNvSpPr>
          <p:nvPr>
            <p:ph type="dt" sz="half" idx="10"/>
          </p:nvPr>
        </p:nvSpPr>
        <p:spPr/>
        <p:txBody>
          <a:bodyPr/>
          <a:lstStyle/>
          <a:p>
            <a:fld id="{A9574A8F-AABF-4EE5-A9FD-71C615E4DF43}" type="datetimeFigureOut">
              <a:rPr lang="en-US" smtClean="0"/>
              <a:t>6/21/2024</a:t>
            </a:fld>
            <a:endParaRPr lang="en-US"/>
          </a:p>
        </p:txBody>
      </p:sp>
      <p:sp>
        <p:nvSpPr>
          <p:cNvPr id="6" name="Footer Placeholder 5">
            <a:extLst>
              <a:ext uri="{FF2B5EF4-FFF2-40B4-BE49-F238E27FC236}">
                <a16:creationId xmlns:a16="http://schemas.microsoft.com/office/drawing/2014/main" id="{3DDCFC3B-8CEA-3019-48BF-5BED816B78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95FCF7-BE6B-8496-B5C5-330F6F3B66DF}"/>
              </a:ext>
            </a:extLst>
          </p:cNvPr>
          <p:cNvSpPr>
            <a:spLocks noGrp="1"/>
          </p:cNvSpPr>
          <p:nvPr>
            <p:ph type="sldNum" sz="quarter" idx="12"/>
          </p:nvPr>
        </p:nvSpPr>
        <p:spPr/>
        <p:txBody>
          <a:bodyPr/>
          <a:lstStyle/>
          <a:p>
            <a:fld id="{439F6680-6D38-4B8B-8741-2126D47DE441}" type="slidenum">
              <a:rPr lang="en-US" smtClean="0"/>
              <a:t>‹#›</a:t>
            </a:fld>
            <a:endParaRPr lang="en-US"/>
          </a:p>
        </p:txBody>
      </p:sp>
    </p:spTree>
    <p:extLst>
      <p:ext uri="{BB962C8B-B14F-4D97-AF65-F5344CB8AC3E}">
        <p14:creationId xmlns:p14="http://schemas.microsoft.com/office/powerpoint/2010/main" val="1659195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8085E-7F98-50C1-4F0A-BBB5BD6B58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A7AD45-3CA9-4E99-F86A-C8976A8A97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A234A9-4DA7-1A18-268F-F3FC44268D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2B1A33-E30D-5B74-05E7-C3915B8775B7}"/>
              </a:ext>
            </a:extLst>
          </p:cNvPr>
          <p:cNvSpPr>
            <a:spLocks noGrp="1"/>
          </p:cNvSpPr>
          <p:nvPr>
            <p:ph type="dt" sz="half" idx="10"/>
          </p:nvPr>
        </p:nvSpPr>
        <p:spPr/>
        <p:txBody>
          <a:bodyPr/>
          <a:lstStyle/>
          <a:p>
            <a:fld id="{A9574A8F-AABF-4EE5-A9FD-71C615E4DF43}" type="datetimeFigureOut">
              <a:rPr lang="en-US" smtClean="0"/>
              <a:t>6/21/2024</a:t>
            </a:fld>
            <a:endParaRPr lang="en-US"/>
          </a:p>
        </p:txBody>
      </p:sp>
      <p:sp>
        <p:nvSpPr>
          <p:cNvPr id="6" name="Footer Placeholder 5">
            <a:extLst>
              <a:ext uri="{FF2B5EF4-FFF2-40B4-BE49-F238E27FC236}">
                <a16:creationId xmlns:a16="http://schemas.microsoft.com/office/drawing/2014/main" id="{8AFEE687-7C5C-EB40-804E-2148183813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13CB9D-08C7-86ED-09E0-1EBB69258477}"/>
              </a:ext>
            </a:extLst>
          </p:cNvPr>
          <p:cNvSpPr>
            <a:spLocks noGrp="1"/>
          </p:cNvSpPr>
          <p:nvPr>
            <p:ph type="sldNum" sz="quarter" idx="12"/>
          </p:nvPr>
        </p:nvSpPr>
        <p:spPr/>
        <p:txBody>
          <a:bodyPr/>
          <a:lstStyle/>
          <a:p>
            <a:fld id="{439F6680-6D38-4B8B-8741-2126D47DE441}" type="slidenum">
              <a:rPr lang="en-US" smtClean="0"/>
              <a:t>‹#›</a:t>
            </a:fld>
            <a:endParaRPr lang="en-US"/>
          </a:p>
        </p:txBody>
      </p:sp>
    </p:spTree>
    <p:extLst>
      <p:ext uri="{BB962C8B-B14F-4D97-AF65-F5344CB8AC3E}">
        <p14:creationId xmlns:p14="http://schemas.microsoft.com/office/powerpoint/2010/main" val="3634141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11718D-0BF8-8565-3011-38DB2A081C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EFE8FE-61A5-DD69-C95E-769FAD36E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573164-25EF-F6CB-B22E-014A2409B8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9574A8F-AABF-4EE5-A9FD-71C615E4DF43}" type="datetimeFigureOut">
              <a:rPr lang="en-US" smtClean="0"/>
              <a:t>6/21/2024</a:t>
            </a:fld>
            <a:endParaRPr lang="en-US"/>
          </a:p>
        </p:txBody>
      </p:sp>
      <p:sp>
        <p:nvSpPr>
          <p:cNvPr id="5" name="Footer Placeholder 4">
            <a:extLst>
              <a:ext uri="{FF2B5EF4-FFF2-40B4-BE49-F238E27FC236}">
                <a16:creationId xmlns:a16="http://schemas.microsoft.com/office/drawing/2014/main" id="{C922CDF6-80BA-6139-9AF1-628AD9E08A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66AD21B-1C61-6FA5-DA51-A710404090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39F6680-6D38-4B8B-8741-2126D47DE441}" type="slidenum">
              <a:rPr lang="en-US" smtClean="0"/>
              <a:t>‹#›</a:t>
            </a:fld>
            <a:endParaRPr lang="en-US"/>
          </a:p>
        </p:txBody>
      </p:sp>
    </p:spTree>
    <p:extLst>
      <p:ext uri="{BB962C8B-B14F-4D97-AF65-F5344CB8AC3E}">
        <p14:creationId xmlns:p14="http://schemas.microsoft.com/office/powerpoint/2010/main" val="33264352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9E593C-9166-4B72-AE94-8BA707DA0663}" type="datetimeFigureOut">
              <a:rPr lang="en-US" smtClean="0"/>
              <a:pPr/>
              <a:t>6/21/2024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447F04-5B4A-4B3A-B7B2-0498BAC8F13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C74F12-053B-A777-C985-22A298B88B6B}"/>
              </a:ext>
            </a:extLst>
          </p:cNvPr>
          <p:cNvSpPr>
            <a:spLocks noGrp="1"/>
          </p:cNvSpPr>
          <p:nvPr>
            <p:ph type="ctrTitle"/>
          </p:nvPr>
        </p:nvSpPr>
        <p:spPr>
          <a:xfrm>
            <a:off x="5297762" y="640080"/>
            <a:ext cx="6251110" cy="3566160"/>
          </a:xfrm>
        </p:spPr>
        <p:txBody>
          <a:bodyPr anchor="b">
            <a:normAutofit/>
          </a:bodyPr>
          <a:lstStyle/>
          <a:p>
            <a:pPr algn="l"/>
            <a:r>
              <a:rPr lang="en-US" sz="5400"/>
              <a:t>WEEK 8 FINAL PRESENTATIONS</a:t>
            </a:r>
          </a:p>
        </p:txBody>
      </p:sp>
      <p:sp>
        <p:nvSpPr>
          <p:cNvPr id="3" name="Subtitle 2">
            <a:extLst>
              <a:ext uri="{FF2B5EF4-FFF2-40B4-BE49-F238E27FC236}">
                <a16:creationId xmlns:a16="http://schemas.microsoft.com/office/drawing/2014/main" id="{26CE2F24-9F06-616D-A5E2-14B8B5A0D80A}"/>
              </a:ext>
            </a:extLst>
          </p:cNvPr>
          <p:cNvSpPr>
            <a:spLocks noGrp="1"/>
          </p:cNvSpPr>
          <p:nvPr>
            <p:ph type="subTitle" idx="1"/>
          </p:nvPr>
        </p:nvSpPr>
        <p:spPr>
          <a:xfrm>
            <a:off x="5297760" y="4636008"/>
            <a:ext cx="6251111" cy="1572768"/>
          </a:xfrm>
        </p:spPr>
        <p:txBody>
          <a:bodyPr>
            <a:normAutofit/>
          </a:bodyPr>
          <a:lstStyle/>
          <a:p>
            <a:pPr algn="l"/>
            <a:r>
              <a:rPr lang="en-US" dirty="0"/>
              <a:t>BY: Robert Wilkins</a:t>
            </a:r>
            <a:endParaRPr lang="en-US"/>
          </a:p>
        </p:txBody>
      </p:sp>
      <p:pic>
        <p:nvPicPr>
          <p:cNvPr id="5" name="Picture 4">
            <a:extLst>
              <a:ext uri="{FF2B5EF4-FFF2-40B4-BE49-F238E27FC236}">
                <a16:creationId xmlns:a16="http://schemas.microsoft.com/office/drawing/2014/main" id="{B9D52934-E42E-D673-4320-159A9B8ECF66}"/>
              </a:ext>
            </a:extLst>
          </p:cNvPr>
          <p:cNvPicPr>
            <a:picLocks noChangeAspect="1"/>
          </p:cNvPicPr>
          <p:nvPr/>
        </p:nvPicPr>
        <p:blipFill rotWithShape="1">
          <a:blip r:embed="rId2"/>
          <a:srcRect l="20808" r="28259"/>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370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6392583" y="2645922"/>
            <a:ext cx="4434721" cy="3710427"/>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indent="-228600" algn="l">
              <a:lnSpc>
                <a:spcPct val="90000"/>
              </a:lnSpc>
              <a:spcAft>
                <a:spcPts val="600"/>
              </a:spcAft>
              <a:buFont typeface="Arial" panose="020B0604020202020204" pitchFamily="34" charset="0"/>
              <a:buChar char="•"/>
            </a:pPr>
            <a:r>
              <a:rPr lang="en-US" sz="2000">
                <a:solidFill>
                  <a:schemeClr val="tx1">
                    <a:alpha val="80000"/>
                  </a:schemeClr>
                </a:solidFill>
                <a:latin typeface="+mn-lt"/>
                <a:ea typeface="+mn-ea"/>
                <a:cs typeface="+mn-cs"/>
              </a:rPr>
              <a:t>FM Signals</a:t>
            </a:r>
          </a:p>
        </p:txBody>
      </p:sp>
      <p:cxnSp>
        <p:nvCxnSpPr>
          <p:cNvPr id="19" name="Straight Connector 18">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460268" y="1747588"/>
            <a:ext cx="4897846" cy="66247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21792">
              <a:lnSpc>
                <a:spcPct val="115000"/>
              </a:lnSpc>
              <a:spcBef>
                <a:spcPts val="0"/>
              </a:spcBef>
              <a:spcAft>
                <a:spcPts val="600"/>
              </a:spcAft>
              <a:buNone/>
            </a:pPr>
            <a:r>
              <a:rPr lang="en-US" sz="1088" kern="1200">
                <a:solidFill>
                  <a:schemeClr val="tx1"/>
                </a:solidFill>
                <a:latin typeface="Calibri" panose="020F0502020204030204" pitchFamily="34" charset="0"/>
                <a:ea typeface="+mn-ea"/>
                <a:cs typeface="Times New Roman" panose="02020603050405020304" pitchFamily="18" charset="0"/>
              </a:rPr>
              <a:t>The screenshot of the Oscilloscope should include the signal and the panel settings of the oscilloscope. The screenshot of the Spectrum Analyzer should include the signal and the panel setting of the analyzer.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676497A-C8F1-488A-AFF5-DD8A704C0844}"/>
              </a:ext>
            </a:extLst>
          </p:cNvPr>
          <p:cNvSpPr txBox="1"/>
          <p:nvPr/>
        </p:nvSpPr>
        <p:spPr>
          <a:xfrm>
            <a:off x="602923" y="2358237"/>
            <a:ext cx="125642" cy="2226635"/>
          </a:xfrm>
          <a:prstGeom prst="rect">
            <a:avLst/>
          </a:prstGeom>
          <a:noFill/>
        </p:spPr>
        <p:txBody>
          <a:bodyPr wrap="square" rtlCol="0">
            <a:spAutoFit/>
          </a:bodyPr>
          <a:lstStyle/>
          <a:p>
            <a:pPr defTabSz="621792">
              <a:spcAft>
                <a:spcPts val="600"/>
              </a:spcAft>
            </a:pPr>
            <a:endParaRPr lang="en-US" sz="1224" kern="1200">
              <a:solidFill>
                <a:schemeClr val="tx1"/>
              </a:solidFill>
              <a:latin typeface="+mn-lt"/>
              <a:ea typeface="+mn-ea"/>
              <a:cs typeface="+mn-cs"/>
            </a:endParaRPr>
          </a:p>
          <a:p>
            <a:pPr defTabSz="621792">
              <a:spcAft>
                <a:spcPts val="600"/>
              </a:spcAft>
            </a:pPr>
            <a:endParaRPr lang="en-US" sz="1224" kern="1200">
              <a:solidFill>
                <a:schemeClr val="tx1"/>
              </a:solidFill>
              <a:latin typeface="+mn-lt"/>
              <a:ea typeface="+mn-ea"/>
              <a:cs typeface="+mn-cs"/>
            </a:endParaRPr>
          </a:p>
          <a:p>
            <a:pPr defTabSz="621792">
              <a:spcAft>
                <a:spcPts val="600"/>
              </a:spcAft>
            </a:pPr>
            <a:endParaRPr lang="en-US" sz="1224" kern="1200">
              <a:solidFill>
                <a:schemeClr val="tx1"/>
              </a:solidFill>
              <a:latin typeface="+mn-lt"/>
              <a:ea typeface="+mn-ea"/>
              <a:cs typeface="+mn-cs"/>
            </a:endParaRPr>
          </a:p>
          <a:p>
            <a:pPr defTabSz="621792">
              <a:spcAft>
                <a:spcPts val="600"/>
              </a:spcAft>
            </a:pPr>
            <a:endParaRPr lang="en-US" sz="1224" kern="1200">
              <a:solidFill>
                <a:schemeClr val="tx1"/>
              </a:solidFill>
              <a:latin typeface="+mn-lt"/>
              <a:ea typeface="+mn-ea"/>
              <a:cs typeface="+mn-cs"/>
            </a:endParaRPr>
          </a:p>
          <a:p>
            <a:pPr defTabSz="621792">
              <a:spcAft>
                <a:spcPts val="600"/>
              </a:spcAft>
            </a:pPr>
            <a:endParaRPr lang="en-US" sz="1224" kern="1200">
              <a:solidFill>
                <a:schemeClr val="tx1"/>
              </a:solidFill>
              <a:latin typeface="+mn-lt"/>
              <a:ea typeface="+mn-ea"/>
              <a:cs typeface="+mn-cs"/>
            </a:endParaRPr>
          </a:p>
          <a:p>
            <a:pPr defTabSz="621792">
              <a:spcAft>
                <a:spcPts val="600"/>
              </a:spcAft>
            </a:pPr>
            <a:endParaRPr lang="en-US" sz="1224" kern="1200">
              <a:solidFill>
                <a:schemeClr val="tx1"/>
              </a:solidFill>
              <a:latin typeface="+mn-lt"/>
              <a:ea typeface="+mn-ea"/>
              <a:cs typeface="+mn-cs"/>
            </a:endParaRPr>
          </a:p>
          <a:p>
            <a:pPr defTabSz="621792">
              <a:spcAft>
                <a:spcPts val="600"/>
              </a:spcAft>
            </a:pPr>
            <a:endParaRPr lang="en-US" sz="1224" kern="1200">
              <a:solidFill>
                <a:schemeClr val="tx1"/>
              </a:solidFill>
              <a:latin typeface="+mn-lt"/>
              <a:ea typeface="+mn-ea"/>
              <a:cs typeface="+mn-cs"/>
            </a:endParaRPr>
          </a:p>
          <a:p>
            <a:pPr>
              <a:spcAft>
                <a:spcPts val="600"/>
              </a:spcAft>
            </a:pPr>
            <a:endParaRPr lang="en-US" sz="1800"/>
          </a:p>
        </p:txBody>
      </p:sp>
      <p:sp>
        <p:nvSpPr>
          <p:cNvPr id="9" name="TextBox 8">
            <a:extLst>
              <a:ext uri="{FF2B5EF4-FFF2-40B4-BE49-F238E27FC236}">
                <a16:creationId xmlns:a16="http://schemas.microsoft.com/office/drawing/2014/main" id="{F4CC2A37-9FA8-42F2-B902-A045428BD151}"/>
              </a:ext>
            </a:extLst>
          </p:cNvPr>
          <p:cNvSpPr txBox="1"/>
          <p:nvPr/>
        </p:nvSpPr>
        <p:spPr>
          <a:xfrm>
            <a:off x="382795" y="2410063"/>
            <a:ext cx="2526395" cy="3818609"/>
          </a:xfrm>
          <a:prstGeom prst="rect">
            <a:avLst/>
          </a:prstGeom>
          <a:noFill/>
        </p:spPr>
        <p:txBody>
          <a:bodyPr wrap="square" rtlCol="0">
            <a:spAutoFit/>
          </a:bodyPr>
          <a:lstStyle/>
          <a:p>
            <a:pPr defTabSz="621792">
              <a:spcAft>
                <a:spcPts val="600"/>
              </a:spcAft>
            </a:pPr>
            <a:r>
              <a:rPr lang="en-US" sz="1224" kern="1200">
                <a:solidFill>
                  <a:schemeClr val="tx1"/>
                </a:solidFill>
                <a:latin typeface="+mn-lt"/>
                <a:ea typeface="+mn-ea"/>
                <a:cs typeface="+mn-cs"/>
              </a:rPr>
              <a:t>Oscilloscope screenshot here</a:t>
            </a:r>
          </a:p>
          <a:p>
            <a:pPr defTabSz="621792">
              <a:spcAft>
                <a:spcPts val="600"/>
              </a:spcAft>
            </a:pPr>
            <a:endParaRPr lang="en-US" sz="1224" kern="1200">
              <a:solidFill>
                <a:schemeClr val="tx1"/>
              </a:solidFill>
              <a:latin typeface="+mn-lt"/>
              <a:ea typeface="+mn-ea"/>
              <a:cs typeface="+mn-cs"/>
            </a:endParaRPr>
          </a:p>
          <a:p>
            <a:pPr defTabSz="621792">
              <a:spcAft>
                <a:spcPts val="600"/>
              </a:spcAft>
            </a:pPr>
            <a:endParaRPr lang="en-US" sz="1224" kern="1200">
              <a:solidFill>
                <a:schemeClr val="tx1"/>
              </a:solidFill>
              <a:latin typeface="+mn-lt"/>
              <a:ea typeface="+mn-ea"/>
              <a:cs typeface="+mn-cs"/>
            </a:endParaRPr>
          </a:p>
          <a:p>
            <a:pPr defTabSz="621792">
              <a:spcAft>
                <a:spcPts val="600"/>
              </a:spcAft>
            </a:pPr>
            <a:endParaRPr lang="en-US" sz="1224" kern="1200">
              <a:solidFill>
                <a:schemeClr val="tx1"/>
              </a:solidFill>
              <a:latin typeface="+mn-lt"/>
              <a:ea typeface="+mn-ea"/>
              <a:cs typeface="+mn-cs"/>
            </a:endParaRPr>
          </a:p>
          <a:p>
            <a:pPr defTabSz="621792">
              <a:spcAft>
                <a:spcPts val="600"/>
              </a:spcAft>
            </a:pPr>
            <a:endParaRPr lang="en-US" sz="1224" kern="1200">
              <a:solidFill>
                <a:schemeClr val="tx1"/>
              </a:solidFill>
              <a:latin typeface="+mn-lt"/>
              <a:ea typeface="+mn-ea"/>
              <a:cs typeface="+mn-cs"/>
            </a:endParaRPr>
          </a:p>
          <a:p>
            <a:pPr defTabSz="621792">
              <a:spcAft>
                <a:spcPts val="600"/>
              </a:spcAft>
            </a:pPr>
            <a:endParaRPr lang="en-US" sz="1224" kern="1200">
              <a:solidFill>
                <a:schemeClr val="tx1"/>
              </a:solidFill>
              <a:latin typeface="+mn-lt"/>
              <a:ea typeface="+mn-ea"/>
              <a:cs typeface="+mn-cs"/>
            </a:endParaRPr>
          </a:p>
          <a:p>
            <a:pPr defTabSz="621792">
              <a:spcAft>
                <a:spcPts val="600"/>
              </a:spcAft>
            </a:pPr>
            <a:endParaRPr lang="en-US" sz="1224" kern="1200">
              <a:solidFill>
                <a:schemeClr val="tx1"/>
              </a:solidFill>
              <a:latin typeface="+mn-lt"/>
              <a:ea typeface="+mn-ea"/>
              <a:cs typeface="+mn-cs"/>
            </a:endParaRPr>
          </a:p>
          <a:p>
            <a:pPr defTabSz="621792">
              <a:spcAft>
                <a:spcPts val="600"/>
              </a:spcAft>
            </a:pPr>
            <a:endParaRPr lang="en-US" sz="1224" kern="1200">
              <a:solidFill>
                <a:schemeClr val="tx1"/>
              </a:solidFill>
              <a:latin typeface="+mn-lt"/>
              <a:ea typeface="+mn-ea"/>
              <a:cs typeface="+mn-cs"/>
            </a:endParaRPr>
          </a:p>
          <a:p>
            <a:pPr defTabSz="621792">
              <a:spcAft>
                <a:spcPts val="600"/>
              </a:spcAft>
            </a:pPr>
            <a:endParaRPr lang="en-US" sz="1224" kern="1200">
              <a:solidFill>
                <a:schemeClr val="tx1"/>
              </a:solidFill>
              <a:latin typeface="+mn-lt"/>
              <a:ea typeface="+mn-ea"/>
              <a:cs typeface="+mn-cs"/>
            </a:endParaRPr>
          </a:p>
          <a:p>
            <a:pPr defTabSz="621792">
              <a:spcAft>
                <a:spcPts val="600"/>
              </a:spcAft>
            </a:pPr>
            <a:endParaRPr lang="en-US" sz="1224" kern="1200">
              <a:solidFill>
                <a:schemeClr val="tx1"/>
              </a:solidFill>
              <a:latin typeface="+mn-lt"/>
              <a:ea typeface="+mn-ea"/>
              <a:cs typeface="+mn-cs"/>
            </a:endParaRPr>
          </a:p>
          <a:p>
            <a:pPr defTabSz="621792">
              <a:spcAft>
                <a:spcPts val="600"/>
              </a:spcAft>
            </a:pPr>
            <a:endParaRPr lang="en-US" sz="1224" kern="1200">
              <a:solidFill>
                <a:schemeClr val="tx1"/>
              </a:solidFill>
              <a:latin typeface="+mn-lt"/>
              <a:ea typeface="+mn-ea"/>
              <a:cs typeface="+mn-cs"/>
            </a:endParaRPr>
          </a:p>
          <a:p>
            <a:pPr defTabSz="621792">
              <a:spcAft>
                <a:spcPts val="600"/>
              </a:spcAft>
            </a:pPr>
            <a:endParaRPr lang="en-US" sz="1224" kern="1200">
              <a:solidFill>
                <a:schemeClr val="tx1"/>
              </a:solidFill>
              <a:latin typeface="+mn-lt"/>
              <a:ea typeface="+mn-ea"/>
              <a:cs typeface="+mn-cs"/>
            </a:endParaRPr>
          </a:p>
          <a:p>
            <a:pPr defTabSz="621792">
              <a:spcAft>
                <a:spcPts val="600"/>
              </a:spcAft>
            </a:pPr>
            <a:endParaRPr lang="en-US" sz="1224" kern="1200">
              <a:solidFill>
                <a:schemeClr val="tx1"/>
              </a:solidFill>
              <a:latin typeface="+mn-lt"/>
              <a:ea typeface="+mn-ea"/>
              <a:cs typeface="+mn-cs"/>
            </a:endParaRPr>
          </a:p>
          <a:p>
            <a:pPr>
              <a:spcAft>
                <a:spcPts val="600"/>
              </a:spcAft>
            </a:pPr>
            <a:endParaRPr lang="en-US" sz="1800"/>
          </a:p>
        </p:txBody>
      </p:sp>
      <p:sp>
        <p:nvSpPr>
          <p:cNvPr id="10" name="TextBox 9">
            <a:extLst>
              <a:ext uri="{FF2B5EF4-FFF2-40B4-BE49-F238E27FC236}">
                <a16:creationId xmlns:a16="http://schemas.microsoft.com/office/drawing/2014/main" id="{B49D7382-4D15-46DC-A34D-740894424E53}"/>
              </a:ext>
            </a:extLst>
          </p:cNvPr>
          <p:cNvSpPr txBox="1"/>
          <p:nvPr/>
        </p:nvSpPr>
        <p:spPr>
          <a:xfrm>
            <a:off x="2935102" y="2410063"/>
            <a:ext cx="2565666" cy="3688126"/>
          </a:xfrm>
          <a:prstGeom prst="rect">
            <a:avLst/>
          </a:prstGeom>
          <a:noFill/>
        </p:spPr>
        <p:txBody>
          <a:bodyPr wrap="square" rtlCol="0">
            <a:spAutoFit/>
          </a:bodyPr>
          <a:lstStyle/>
          <a:p>
            <a:pPr defTabSz="621792">
              <a:spcAft>
                <a:spcPts val="600"/>
              </a:spcAft>
            </a:pPr>
            <a:r>
              <a:rPr lang="en-US" sz="1224" kern="1200">
                <a:solidFill>
                  <a:schemeClr val="tx1"/>
                </a:solidFill>
                <a:latin typeface="+mn-lt"/>
                <a:ea typeface="+mn-ea"/>
                <a:cs typeface="+mn-cs"/>
              </a:rPr>
              <a:t>Spectrum Analyzer screenshot here</a:t>
            </a:r>
          </a:p>
          <a:p>
            <a:pPr defTabSz="621792">
              <a:spcAft>
                <a:spcPts val="600"/>
              </a:spcAft>
            </a:pPr>
            <a:endParaRPr lang="en-US" sz="1224" kern="1200">
              <a:solidFill>
                <a:schemeClr val="tx1"/>
              </a:solidFill>
              <a:latin typeface="+mn-lt"/>
              <a:ea typeface="+mn-ea"/>
              <a:cs typeface="+mn-cs"/>
            </a:endParaRPr>
          </a:p>
          <a:p>
            <a:pPr defTabSz="621792">
              <a:spcAft>
                <a:spcPts val="600"/>
              </a:spcAft>
            </a:pPr>
            <a:endParaRPr lang="en-US" sz="1224" kern="1200">
              <a:solidFill>
                <a:schemeClr val="tx1"/>
              </a:solidFill>
              <a:latin typeface="+mn-lt"/>
              <a:ea typeface="+mn-ea"/>
              <a:cs typeface="+mn-cs"/>
            </a:endParaRPr>
          </a:p>
          <a:p>
            <a:pPr defTabSz="621792">
              <a:spcAft>
                <a:spcPts val="600"/>
              </a:spcAft>
            </a:pPr>
            <a:endParaRPr lang="en-US" sz="1224" kern="1200">
              <a:solidFill>
                <a:schemeClr val="tx1"/>
              </a:solidFill>
              <a:latin typeface="+mn-lt"/>
              <a:ea typeface="+mn-ea"/>
              <a:cs typeface="+mn-cs"/>
            </a:endParaRPr>
          </a:p>
          <a:p>
            <a:pPr defTabSz="621792">
              <a:spcAft>
                <a:spcPts val="600"/>
              </a:spcAft>
            </a:pPr>
            <a:endParaRPr lang="en-US" sz="1224" kern="1200">
              <a:solidFill>
                <a:schemeClr val="tx1"/>
              </a:solidFill>
              <a:latin typeface="+mn-lt"/>
              <a:ea typeface="+mn-ea"/>
              <a:cs typeface="+mn-cs"/>
            </a:endParaRPr>
          </a:p>
          <a:p>
            <a:pPr defTabSz="621792">
              <a:spcAft>
                <a:spcPts val="600"/>
              </a:spcAft>
            </a:pPr>
            <a:endParaRPr lang="en-US" sz="1224" kern="1200">
              <a:solidFill>
                <a:schemeClr val="tx1"/>
              </a:solidFill>
              <a:latin typeface="+mn-lt"/>
              <a:ea typeface="+mn-ea"/>
              <a:cs typeface="+mn-cs"/>
            </a:endParaRPr>
          </a:p>
          <a:p>
            <a:pPr defTabSz="621792">
              <a:spcAft>
                <a:spcPts val="600"/>
              </a:spcAft>
            </a:pPr>
            <a:endParaRPr lang="en-US" sz="1224" kern="1200">
              <a:solidFill>
                <a:schemeClr val="tx1"/>
              </a:solidFill>
              <a:latin typeface="+mn-lt"/>
              <a:ea typeface="+mn-ea"/>
              <a:cs typeface="+mn-cs"/>
            </a:endParaRPr>
          </a:p>
          <a:p>
            <a:pPr defTabSz="621792">
              <a:spcAft>
                <a:spcPts val="600"/>
              </a:spcAft>
            </a:pPr>
            <a:endParaRPr lang="en-US" sz="1224" kern="1200">
              <a:solidFill>
                <a:schemeClr val="tx1"/>
              </a:solidFill>
              <a:latin typeface="+mn-lt"/>
              <a:ea typeface="+mn-ea"/>
              <a:cs typeface="+mn-cs"/>
            </a:endParaRPr>
          </a:p>
          <a:p>
            <a:pPr defTabSz="621792">
              <a:spcAft>
                <a:spcPts val="600"/>
              </a:spcAft>
            </a:pPr>
            <a:endParaRPr lang="en-US" sz="1224" kern="1200">
              <a:solidFill>
                <a:schemeClr val="tx1"/>
              </a:solidFill>
              <a:latin typeface="+mn-lt"/>
              <a:ea typeface="+mn-ea"/>
              <a:cs typeface="+mn-cs"/>
            </a:endParaRPr>
          </a:p>
          <a:p>
            <a:pPr defTabSz="621792">
              <a:spcAft>
                <a:spcPts val="600"/>
              </a:spcAft>
            </a:pPr>
            <a:endParaRPr lang="en-US" sz="1224" kern="1200">
              <a:solidFill>
                <a:schemeClr val="tx1"/>
              </a:solidFill>
              <a:latin typeface="+mn-lt"/>
              <a:ea typeface="+mn-ea"/>
              <a:cs typeface="+mn-cs"/>
            </a:endParaRPr>
          </a:p>
          <a:p>
            <a:pPr defTabSz="621792">
              <a:spcAft>
                <a:spcPts val="600"/>
              </a:spcAft>
            </a:pPr>
            <a:endParaRPr lang="en-US" sz="1224" kern="1200">
              <a:solidFill>
                <a:schemeClr val="tx1"/>
              </a:solidFill>
              <a:latin typeface="+mn-lt"/>
              <a:ea typeface="+mn-ea"/>
              <a:cs typeface="+mn-cs"/>
            </a:endParaRPr>
          </a:p>
          <a:p>
            <a:pPr defTabSz="621792">
              <a:spcAft>
                <a:spcPts val="600"/>
              </a:spcAft>
            </a:pPr>
            <a:r>
              <a:rPr lang="en-US" sz="1224" kern="1200">
                <a:solidFill>
                  <a:schemeClr val="tx1"/>
                </a:solidFill>
                <a:latin typeface="Calibri" panose="020F0502020204030204" pitchFamily="34" charset="0"/>
                <a:ea typeface="+mn-ea"/>
                <a:cs typeface="+mn-cs"/>
              </a:rPr>
              <a:t>What’s the carrier frequency?</a:t>
            </a:r>
          </a:p>
          <a:p>
            <a:pPr defTabSz="621792">
              <a:spcAft>
                <a:spcPts val="600"/>
              </a:spcAft>
            </a:pPr>
            <a:endParaRPr lang="en-US" sz="1224" kern="1200">
              <a:solidFill>
                <a:schemeClr val="tx1"/>
              </a:solidFill>
              <a:latin typeface="+mn-lt"/>
              <a:ea typeface="+mn-ea"/>
              <a:cs typeface="+mn-cs"/>
            </a:endParaRPr>
          </a:p>
          <a:p>
            <a:pPr defTabSz="621792">
              <a:spcAft>
                <a:spcPts val="600"/>
              </a:spcAft>
            </a:pPr>
            <a:r>
              <a:rPr lang="en-US" sz="952" kern="1200">
                <a:solidFill>
                  <a:schemeClr val="tx1"/>
                </a:solidFill>
                <a:latin typeface="+mn-lt"/>
                <a:ea typeface="+mn-ea"/>
                <a:cs typeface="+mn-cs"/>
              </a:rPr>
              <a:t>The Carriers Frequency Is 100.</a:t>
            </a:r>
            <a:endParaRPr lang="en-US" sz="1400"/>
          </a:p>
        </p:txBody>
      </p:sp>
      <p:pic>
        <p:nvPicPr>
          <p:cNvPr id="3" name="Picture 2" descr="A screen shot of a computer&#10;&#10;Description automatically generated">
            <a:extLst>
              <a:ext uri="{FF2B5EF4-FFF2-40B4-BE49-F238E27FC236}">
                <a16:creationId xmlns:a16="http://schemas.microsoft.com/office/drawing/2014/main" id="{64F71D0D-68E6-FF18-E191-3D0224D3F4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9143" y="2669194"/>
            <a:ext cx="2093293" cy="1569970"/>
          </a:xfrm>
          <a:prstGeom prst="rect">
            <a:avLst/>
          </a:prstGeom>
        </p:spPr>
      </p:pic>
      <p:pic>
        <p:nvPicPr>
          <p:cNvPr id="8" name="Picture 7" descr="A screen shot of a computer&#10;&#10;Description automatically generated">
            <a:extLst>
              <a:ext uri="{FF2B5EF4-FFF2-40B4-BE49-F238E27FC236}">
                <a16:creationId xmlns:a16="http://schemas.microsoft.com/office/drawing/2014/main" id="{39EBCBBC-A741-5ABB-132E-0BAA7F2202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282947" y="2371525"/>
            <a:ext cx="1739540" cy="2438767"/>
          </a:xfrm>
          <a:prstGeom prst="rect">
            <a:avLst/>
          </a:prstGeom>
        </p:spPr>
      </p:pic>
    </p:spTree>
    <p:extLst>
      <p:ext uri="{BB962C8B-B14F-4D97-AF65-F5344CB8AC3E}">
        <p14:creationId xmlns:p14="http://schemas.microsoft.com/office/powerpoint/2010/main" val="3538419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297762" y="640080"/>
            <a:ext cx="6251110" cy="3566160"/>
          </a:xfrm>
        </p:spPr>
        <p:txBody>
          <a:bodyPr anchor="b">
            <a:normAutofit/>
          </a:bodyPr>
          <a:lstStyle/>
          <a:p>
            <a:pPr algn="l">
              <a:lnSpc>
                <a:spcPct val="90000"/>
              </a:lnSpc>
            </a:pPr>
            <a:r>
              <a:rPr lang="en-US" sz="3400"/>
              <a:t>NETW310 Course Project</a:t>
            </a:r>
            <a:br>
              <a:rPr lang="en-US" sz="3400"/>
            </a:br>
            <a:br>
              <a:rPr lang="en-US" sz="3400"/>
            </a:br>
            <a:r>
              <a:rPr lang="en-US" sz="3400"/>
              <a:t>Module  3</a:t>
            </a:r>
            <a:br>
              <a:rPr lang="en-US" sz="3400"/>
            </a:br>
            <a:br>
              <a:rPr lang="en-US" sz="3400"/>
            </a:br>
            <a:r>
              <a:rPr lang="en-US" sz="3400">
                <a:effectLst/>
                <a:ea typeface="Times New Roman" panose="02020603050405020304" pitchFamily="18" charset="0"/>
                <a:cs typeface="Calibri"/>
              </a:rPr>
              <a:t>Pulse Code Modulation (PCM) and Line Codes</a:t>
            </a:r>
            <a:br>
              <a:rPr lang="en-US" sz="3400">
                <a:effectLst/>
                <a:ea typeface="Calibri" panose="020F0502020204030204" pitchFamily="34" charset="0"/>
                <a:cs typeface="Times New Roman" panose="02020603050405020304" pitchFamily="18" charset="0"/>
              </a:rPr>
            </a:br>
            <a:endParaRPr lang="en-US" sz="3400"/>
          </a:p>
        </p:txBody>
      </p:sp>
      <p:pic>
        <p:nvPicPr>
          <p:cNvPr id="4" name="Picture 3" descr="Computer script on a screen">
            <a:extLst>
              <a:ext uri="{FF2B5EF4-FFF2-40B4-BE49-F238E27FC236}">
                <a16:creationId xmlns:a16="http://schemas.microsoft.com/office/drawing/2014/main" id="{5D7272CF-7019-DBC2-EDCE-BD616BC94DAC}"/>
              </a:ext>
            </a:extLst>
          </p:cNvPr>
          <p:cNvPicPr>
            <a:picLocks noChangeAspect="1"/>
          </p:cNvPicPr>
          <p:nvPr/>
        </p:nvPicPr>
        <p:blipFill rotWithShape="1">
          <a:blip r:embed="rId2"/>
          <a:srcRect l="7448" r="4722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798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739128" y="2664886"/>
            <a:ext cx="4818888" cy="3550789"/>
          </a:xfrm>
        </p:spPr>
        <p:txBody>
          <a:bodyPr anchor="t">
            <a:normAutofit/>
          </a:bodyPr>
          <a:lstStyle/>
          <a:p>
            <a:pPr>
              <a:buNone/>
            </a:pPr>
            <a:r>
              <a:rPr lang="en-US" sz="2200"/>
              <a:t>Rubric</a:t>
            </a:r>
          </a:p>
          <a:p>
            <a:pPr>
              <a:buNone/>
            </a:pPr>
            <a:endParaRPr lang="en-US" sz="2200"/>
          </a:p>
          <a:p>
            <a:pPr>
              <a:buNone/>
            </a:pPr>
            <a:endParaRPr lang="en-US" sz="2200"/>
          </a:p>
        </p:txBody>
      </p:sp>
      <p:graphicFrame>
        <p:nvGraphicFramePr>
          <p:cNvPr id="4" name="Table 3"/>
          <p:cNvGraphicFramePr>
            <a:graphicFrameLocks noGrp="1"/>
          </p:cNvGraphicFramePr>
          <p:nvPr>
            <p:extLst>
              <p:ext uri="{D42A27DB-BD31-4B8C-83A1-F6EECF244321}">
                <p14:modId xmlns:p14="http://schemas.microsoft.com/office/powerpoint/2010/main" val="324856222"/>
              </p:ext>
            </p:extLst>
          </p:nvPr>
        </p:nvGraphicFramePr>
        <p:xfrm>
          <a:off x="630936" y="1299139"/>
          <a:ext cx="5458968" cy="4259725"/>
        </p:xfrm>
        <a:graphic>
          <a:graphicData uri="http://schemas.openxmlformats.org/drawingml/2006/table">
            <a:tbl>
              <a:tblPr firstRow="1" bandRow="1">
                <a:tableStyleId>{5C22544A-7EE6-4342-B048-85BDC9FD1C3A}</a:tableStyleId>
              </a:tblPr>
              <a:tblGrid>
                <a:gridCol w="1883616">
                  <a:extLst>
                    <a:ext uri="{9D8B030D-6E8A-4147-A177-3AD203B41FA5}">
                      <a16:colId xmlns:a16="http://schemas.microsoft.com/office/drawing/2014/main" val="20000"/>
                    </a:ext>
                  </a:extLst>
                </a:gridCol>
                <a:gridCol w="2379304">
                  <a:extLst>
                    <a:ext uri="{9D8B030D-6E8A-4147-A177-3AD203B41FA5}">
                      <a16:colId xmlns:a16="http://schemas.microsoft.com/office/drawing/2014/main" val="20001"/>
                    </a:ext>
                  </a:extLst>
                </a:gridCol>
                <a:gridCol w="1196048">
                  <a:extLst>
                    <a:ext uri="{9D8B030D-6E8A-4147-A177-3AD203B41FA5}">
                      <a16:colId xmlns:a16="http://schemas.microsoft.com/office/drawing/2014/main" val="20002"/>
                    </a:ext>
                  </a:extLst>
                </a:gridCol>
              </a:tblGrid>
              <a:tr h="506562">
                <a:tc>
                  <a:txBody>
                    <a:bodyPr/>
                    <a:lstStyle/>
                    <a:p>
                      <a:pPr algn="ctr"/>
                      <a:r>
                        <a:rPr lang="en-US" sz="2300"/>
                        <a:t>Activity</a:t>
                      </a:r>
                    </a:p>
                  </a:txBody>
                  <a:tcPr marL="115128" marR="115128" marT="57564" marB="57564"/>
                </a:tc>
                <a:tc>
                  <a:txBody>
                    <a:bodyPr/>
                    <a:lstStyle/>
                    <a:p>
                      <a:pPr algn="ctr"/>
                      <a:r>
                        <a:rPr lang="en-US" sz="2300"/>
                        <a:t>Requirement(s)</a:t>
                      </a:r>
                    </a:p>
                  </a:txBody>
                  <a:tcPr marL="115128" marR="115128" marT="57564" marB="57564"/>
                </a:tc>
                <a:tc>
                  <a:txBody>
                    <a:bodyPr/>
                    <a:lstStyle/>
                    <a:p>
                      <a:pPr algn="ctr"/>
                      <a:r>
                        <a:rPr lang="en-US" sz="2300"/>
                        <a:t>Points</a:t>
                      </a:r>
                    </a:p>
                  </a:txBody>
                  <a:tcPr marL="115128" marR="115128" marT="57564" marB="57564"/>
                </a:tc>
                <a:extLst>
                  <a:ext uri="{0D108BD9-81ED-4DB2-BD59-A6C34878D82A}">
                    <a16:rowId xmlns:a16="http://schemas.microsoft.com/office/drawing/2014/main" val="10000"/>
                  </a:ext>
                </a:extLst>
              </a:tr>
              <a:tr h="1197328">
                <a:tc>
                  <a:txBody>
                    <a:bodyPr/>
                    <a:lstStyle/>
                    <a:p>
                      <a:pPr lvl="0"/>
                      <a:r>
                        <a:rPr lang="en-US" sz="2300">
                          <a:solidFill>
                            <a:srgbClr val="000000"/>
                          </a:solidFill>
                          <a:effectLst/>
                          <a:ea typeface="Times New Roman" panose="02020603050405020304" pitchFamily="18" charset="0"/>
                          <a:cs typeface="Calibri" panose="020F0502020204030204" pitchFamily="34" charset="0"/>
                        </a:rPr>
                        <a:t>Pulse Code Modulation (PCM) </a:t>
                      </a:r>
                      <a:endParaRPr lang="en-US" sz="2300" kern="1200">
                        <a:solidFill>
                          <a:schemeClr val="dk1"/>
                        </a:solidFill>
                        <a:effectLst/>
                        <a:latin typeface="+mn-lt"/>
                        <a:ea typeface="+mn-ea"/>
                        <a:cs typeface="+mn-cs"/>
                      </a:endParaRPr>
                    </a:p>
                  </a:txBody>
                  <a:tcPr marL="115128" marR="115128" marT="57564" marB="57564"/>
                </a:tc>
                <a:tc>
                  <a:txBody>
                    <a:bodyPr/>
                    <a:lstStyle/>
                    <a:p>
                      <a:r>
                        <a:rPr lang="en-US" sz="2300" baseline="0"/>
                        <a:t>Take four </a:t>
                      </a:r>
                      <a:r>
                        <a:rPr lang="en-US" sz="2300" baseline="0">
                          <a:solidFill>
                            <a:schemeClr val="tx1"/>
                          </a:solidFill>
                        </a:rPr>
                        <a:t>screenshots</a:t>
                      </a:r>
                    </a:p>
                  </a:txBody>
                  <a:tcPr marL="115128" marR="115128" marT="57564" marB="57564"/>
                </a:tc>
                <a:tc>
                  <a:txBody>
                    <a:bodyPr/>
                    <a:lstStyle/>
                    <a:p>
                      <a:pPr algn="ctr"/>
                      <a:r>
                        <a:rPr lang="en-US" sz="2300"/>
                        <a:t>40</a:t>
                      </a:r>
                    </a:p>
                  </a:txBody>
                  <a:tcPr marL="115128" marR="115128" marT="57564" marB="57564"/>
                </a:tc>
                <a:extLst>
                  <a:ext uri="{0D108BD9-81ED-4DB2-BD59-A6C34878D82A}">
                    <a16:rowId xmlns:a16="http://schemas.microsoft.com/office/drawing/2014/main" val="10001"/>
                  </a:ext>
                </a:extLst>
              </a:tr>
              <a:tr h="851945">
                <a:tc>
                  <a:txBody>
                    <a:bodyPr/>
                    <a:lstStyle/>
                    <a:p>
                      <a:pPr lvl="0"/>
                      <a:r>
                        <a:rPr lang="en-US" sz="2300" kern="1200">
                          <a:solidFill>
                            <a:schemeClr val="dk1"/>
                          </a:solidFill>
                          <a:effectLst/>
                          <a:latin typeface="+mn-lt"/>
                          <a:ea typeface="+mn-ea"/>
                          <a:cs typeface="+mn-cs"/>
                        </a:rPr>
                        <a:t> </a:t>
                      </a:r>
                    </a:p>
                  </a:txBody>
                  <a:tcPr marL="115128" marR="115128" marT="57564" marB="57564"/>
                </a:tc>
                <a:tc>
                  <a:txBody>
                    <a:bodyPr/>
                    <a:lstStyle/>
                    <a:p>
                      <a:r>
                        <a:rPr lang="en-US" sz="2300" baseline="0"/>
                        <a:t>Answer a question</a:t>
                      </a:r>
                    </a:p>
                  </a:txBody>
                  <a:tcPr marL="115128" marR="115128" marT="57564" marB="57564"/>
                </a:tc>
                <a:tc>
                  <a:txBody>
                    <a:bodyPr/>
                    <a:lstStyle/>
                    <a:p>
                      <a:pPr algn="ctr"/>
                      <a:r>
                        <a:rPr lang="en-US" sz="2300"/>
                        <a:t>5</a:t>
                      </a:r>
                    </a:p>
                  </a:txBody>
                  <a:tcPr marL="115128" marR="115128" marT="57564" marB="57564"/>
                </a:tc>
                <a:extLst>
                  <a:ext uri="{0D108BD9-81ED-4DB2-BD59-A6C34878D82A}">
                    <a16:rowId xmlns:a16="http://schemas.microsoft.com/office/drawing/2014/main" val="10002"/>
                  </a:ext>
                </a:extLst>
              </a:tr>
              <a:tr h="851945">
                <a:tc>
                  <a:txBody>
                    <a:bodyPr/>
                    <a:lstStyle/>
                    <a:p>
                      <a:pPr lvl="0"/>
                      <a:r>
                        <a:rPr lang="en-US" sz="2300" kern="1200">
                          <a:solidFill>
                            <a:schemeClr val="dk1"/>
                          </a:solidFill>
                          <a:effectLst/>
                          <a:latin typeface="+mn-lt"/>
                          <a:ea typeface="+mn-ea"/>
                          <a:cs typeface="+mn-cs"/>
                        </a:rPr>
                        <a:t>Line Codes</a:t>
                      </a:r>
                    </a:p>
                  </a:txBody>
                  <a:tcPr marL="115128" marR="115128" marT="57564" marB="57564"/>
                </a:tc>
                <a:tc>
                  <a:txBody>
                    <a:bodyPr/>
                    <a:lstStyle/>
                    <a:p>
                      <a:r>
                        <a:rPr lang="en-US" sz="2300" baseline="0"/>
                        <a:t>Take one screenshot</a:t>
                      </a:r>
                    </a:p>
                  </a:txBody>
                  <a:tcPr marL="115128" marR="115128" marT="57564" marB="57564"/>
                </a:tc>
                <a:tc>
                  <a:txBody>
                    <a:bodyPr/>
                    <a:lstStyle/>
                    <a:p>
                      <a:pPr algn="ctr"/>
                      <a:r>
                        <a:rPr lang="en-US" sz="2300"/>
                        <a:t>10</a:t>
                      </a:r>
                    </a:p>
                  </a:txBody>
                  <a:tcPr marL="115128" marR="115128" marT="57564" marB="57564"/>
                </a:tc>
                <a:extLst>
                  <a:ext uri="{0D108BD9-81ED-4DB2-BD59-A6C34878D82A}">
                    <a16:rowId xmlns:a16="http://schemas.microsoft.com/office/drawing/2014/main" val="10003"/>
                  </a:ext>
                </a:extLst>
              </a:tr>
              <a:tr h="851945">
                <a:tc>
                  <a:txBody>
                    <a:bodyPr/>
                    <a:lstStyle/>
                    <a:p>
                      <a:pPr lvl="0"/>
                      <a:endParaRPr lang="en-US" sz="2300" kern="1200">
                        <a:solidFill>
                          <a:schemeClr val="dk1"/>
                        </a:solidFill>
                        <a:effectLst/>
                        <a:latin typeface="+mn-lt"/>
                        <a:ea typeface="+mn-ea"/>
                        <a:cs typeface="+mn-cs"/>
                      </a:endParaRPr>
                    </a:p>
                  </a:txBody>
                  <a:tcPr marL="115128" marR="115128" marT="57564" marB="57564"/>
                </a:tc>
                <a:tc>
                  <a:txBody>
                    <a:bodyPr/>
                    <a:lstStyle/>
                    <a:p>
                      <a:r>
                        <a:rPr lang="en-US" sz="2300" baseline="0"/>
                        <a:t>Answer a question</a:t>
                      </a:r>
                    </a:p>
                  </a:txBody>
                  <a:tcPr marL="115128" marR="115128" marT="57564" marB="57564"/>
                </a:tc>
                <a:tc>
                  <a:txBody>
                    <a:bodyPr/>
                    <a:lstStyle/>
                    <a:p>
                      <a:pPr algn="ctr"/>
                      <a:r>
                        <a:rPr lang="en-US" sz="2300"/>
                        <a:t>5</a:t>
                      </a:r>
                    </a:p>
                  </a:txBody>
                  <a:tcPr marL="115128" marR="115128" marT="57564" marB="57564"/>
                </a:tc>
                <a:extLst>
                  <a:ext uri="{0D108BD9-81ED-4DB2-BD59-A6C34878D82A}">
                    <a16:rowId xmlns:a16="http://schemas.microsoft.com/office/drawing/2014/main" val="675747009"/>
                  </a:ext>
                </a:extLst>
              </a:tr>
            </a:tbl>
          </a:graphicData>
        </a:graphic>
      </p:graphicFrame>
    </p:spTree>
    <p:extLst>
      <p:ext uri="{BB962C8B-B14F-4D97-AF65-F5344CB8AC3E}">
        <p14:creationId xmlns:p14="http://schemas.microsoft.com/office/powerpoint/2010/main" val="4133930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61AF017-741B-4CC0-B7C2-C9B94E5B8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9" name="Group 18">
            <a:extLst>
              <a:ext uri="{FF2B5EF4-FFF2-40B4-BE49-F238E27FC236}">
                <a16:creationId xmlns:a16="http://schemas.microsoft.com/office/drawing/2014/main" id="{D2A542E6-1924-4FE2-89D1-3CB19468C1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000" y="0"/>
            <a:ext cx="9144000" cy="6858000"/>
            <a:chOff x="0" y="0"/>
            <a:chExt cx="12192000" cy="6858000"/>
          </a:xfrm>
        </p:grpSpPr>
        <p:sp>
          <p:nvSpPr>
            <p:cNvPr id="20" name="Rectangle 19">
              <a:extLst>
                <a:ext uri="{FF2B5EF4-FFF2-40B4-BE49-F238E27FC236}">
                  <a16:creationId xmlns:a16="http://schemas.microsoft.com/office/drawing/2014/main" id="{1F353183-2147-472B-AD7D-4A085FF6A4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FAAA42C8-A082-4DFD-A5F3-FC9EF825B1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3" name="Rectangle 22">
            <a:extLst>
              <a:ext uri="{FF2B5EF4-FFF2-40B4-BE49-F238E27FC236}">
                <a16:creationId xmlns:a16="http://schemas.microsoft.com/office/drawing/2014/main" id="{5FC9E5C3-B8DC-4532-8C1F-4D5331C64C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4421982" y="-12"/>
            <a:ext cx="6246019" cy="685799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solidFill>
                <a:schemeClr val="tx1"/>
              </a:solidFill>
            </a:endParaRP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6311502" y="469448"/>
            <a:ext cx="3942160" cy="53975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lnSpc>
                <a:spcPct val="90000"/>
              </a:lnSpc>
              <a:spcAft>
                <a:spcPts val="600"/>
              </a:spcAft>
            </a:pPr>
            <a:r>
              <a:rPr lang="en-US" sz="1900" kern="1200">
                <a:solidFill>
                  <a:schemeClr val="tx1"/>
                </a:solidFill>
                <a:effectLst/>
                <a:latin typeface="+mj-lt"/>
                <a:ea typeface="+mj-ea"/>
                <a:cs typeface="+mj-cs"/>
              </a:rPr>
              <a:t>Pulse Code Modulation (PCM) </a:t>
            </a:r>
          </a:p>
        </p:txBody>
      </p:sp>
      <p:pic>
        <p:nvPicPr>
          <p:cNvPr id="10" name="Picture 9">
            <a:extLst>
              <a:ext uri="{FF2B5EF4-FFF2-40B4-BE49-F238E27FC236}">
                <a16:creationId xmlns:a16="http://schemas.microsoft.com/office/drawing/2014/main" id="{81252DB7-74F0-0CA5-2FA6-6F7E4E02BAF4}"/>
              </a:ext>
            </a:extLst>
          </p:cNvPr>
          <p:cNvPicPr>
            <a:picLocks noChangeAspect="1"/>
          </p:cNvPicPr>
          <p:nvPr/>
        </p:nvPicPr>
        <p:blipFill rotWithShape="1">
          <a:blip r:embed="rId2"/>
          <a:srcRect r="699" b="6"/>
          <a:stretch/>
        </p:blipFill>
        <p:spPr>
          <a:xfrm>
            <a:off x="1937146" y="551479"/>
            <a:ext cx="3942160" cy="2790000"/>
          </a:xfrm>
          <a:prstGeom prst="rect">
            <a:avLst/>
          </a:prstGeom>
          <a:effectLst>
            <a:outerShdw blurRad="508000" dist="101600" dir="5400000" algn="tl" rotWithShape="0">
              <a:prstClr val="black">
                <a:alpha val="10000"/>
              </a:prstClr>
            </a:outerShdw>
          </a:effectLst>
        </p:spPr>
      </p:pic>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6311504" y="2059200"/>
            <a:ext cx="3942161" cy="4276786"/>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228600">
              <a:lnSpc>
                <a:spcPct val="90000"/>
              </a:lnSpc>
            </a:pPr>
            <a:r>
              <a:rPr lang="en-US" sz="1700">
                <a:solidFill>
                  <a:schemeClr val="tx1">
                    <a:alpha val="60000"/>
                  </a:schemeClr>
                </a:solidFill>
                <a:effectLst/>
              </a:rPr>
              <a:t>The first screenshot should show the Oscilloscope-XSC1 display with the analog input signal and sampling clock at the input to the ADC. The second screenshot should show the Oscilloscope-XSC2 display with the output of the DAC.</a:t>
            </a:r>
            <a:r>
              <a:rPr lang="en-US" sz="1700">
                <a:solidFill>
                  <a:schemeClr val="tx1">
                    <a:alpha val="60000"/>
                  </a:schemeClr>
                </a:solidFill>
              </a:rPr>
              <a:t> </a:t>
            </a:r>
          </a:p>
        </p:txBody>
      </p:sp>
      <p:pic>
        <p:nvPicPr>
          <p:cNvPr id="12" name="Picture 11">
            <a:extLst>
              <a:ext uri="{FF2B5EF4-FFF2-40B4-BE49-F238E27FC236}">
                <a16:creationId xmlns:a16="http://schemas.microsoft.com/office/drawing/2014/main" id="{C2DD049C-0EB6-60A6-27A4-820F0622B5B7}"/>
              </a:ext>
            </a:extLst>
          </p:cNvPr>
          <p:cNvPicPr>
            <a:picLocks noChangeAspect="1"/>
          </p:cNvPicPr>
          <p:nvPr/>
        </p:nvPicPr>
        <p:blipFill rotWithShape="1">
          <a:blip r:embed="rId3"/>
          <a:srcRect r="2851" b="2"/>
          <a:stretch/>
        </p:blipFill>
        <p:spPr>
          <a:xfrm>
            <a:off x="1937146" y="3518725"/>
            <a:ext cx="3942000" cy="2790000"/>
          </a:xfrm>
          <a:prstGeom prst="rect">
            <a:avLst/>
          </a:prstGeom>
          <a:effectLst>
            <a:outerShdw blurRad="508000" dist="101600" dir="5400000" algn="tl" rotWithShape="0">
              <a:prstClr val="black">
                <a:alpha val="10000"/>
              </a:prstClr>
            </a:outerShdw>
          </a:effectLst>
        </p:spPr>
      </p:pic>
    </p:spTree>
    <p:extLst>
      <p:ext uri="{BB962C8B-B14F-4D97-AF65-F5344CB8AC3E}">
        <p14:creationId xmlns:p14="http://schemas.microsoft.com/office/powerpoint/2010/main" val="669070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4E1CBB2-207D-4AB2-9FE1-BB3DFB5F50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8347" y="-1"/>
            <a:ext cx="2981737" cy="2590799"/>
          </a:xfrm>
          <a:prstGeom prst="rect">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B7C8768-C0E6-4BF8-9262-74D645629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97165"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063FAF9-ACC5-4257-A431-AB2FCFD5CE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52928"/>
            <a:ext cx="79552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3842A57-5543-489A-8D76-ECB59F25A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06496"/>
            <a:ext cx="3380433" cy="3851503"/>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B5AB787-5A1E-418D-8980-5F3361C655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5760" y="4508919"/>
            <a:ext cx="420624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498472" y="1353092"/>
            <a:ext cx="4075431" cy="527528"/>
          </a:xfrm>
          <a:prstGeom prst="rect">
            <a:avLst/>
          </a:prstGeom>
        </p:spPr>
        <p:txBody>
          <a:bodyPr lIns="91440" tIns="45720" rIns="91440" bIns="4572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93776">
              <a:buNone/>
            </a:pPr>
            <a:r>
              <a:rPr lang="en-US" sz="864" kern="1200">
                <a:solidFill>
                  <a:schemeClr val="tx1"/>
                </a:solidFill>
                <a:latin typeface="+mn-lt"/>
                <a:ea typeface="+mn-ea"/>
                <a:cs typeface="Times New Roman"/>
              </a:rPr>
              <a:t>The first screenshot should show the Oscilloscope-XSC1 display with the analog input signal and sampling clock at the input to the ADC. The second screenshot should show the Oscilloscope-XSC2 display with the output of the DAC. </a:t>
            </a:r>
            <a:endParaRPr lang="en-US" sz="160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457202" y="1031911"/>
            <a:ext cx="2517416" cy="37142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493776">
              <a:spcAft>
                <a:spcPts val="600"/>
              </a:spcAft>
            </a:pPr>
            <a:r>
              <a:rPr lang="en-US" sz="1512" kern="1200">
                <a:solidFill>
                  <a:srgbClr val="000000"/>
                </a:solidFill>
                <a:latin typeface="+mj-lt"/>
                <a:ea typeface="+mj-ea"/>
                <a:cs typeface="Calibri" panose="020F0502020204030204" pitchFamily="34" charset="0"/>
              </a:rPr>
              <a:t>Pulse Code Modulation (PCM) </a:t>
            </a:r>
            <a:endParaRPr lang="en-US" sz="2800" kern="1200">
              <a:solidFill>
                <a:schemeClr val="dk1"/>
              </a:solidFill>
              <a:effectLst/>
              <a:latin typeface="+mn-lt"/>
              <a:ea typeface="+mn-ea"/>
              <a:cs typeface="+mn-cs"/>
            </a:endParaRPr>
          </a:p>
        </p:txBody>
      </p:sp>
      <p:sp>
        <p:nvSpPr>
          <p:cNvPr id="3" name="Content Placeholder 2">
            <a:extLst>
              <a:ext uri="{FF2B5EF4-FFF2-40B4-BE49-F238E27FC236}">
                <a16:creationId xmlns:a16="http://schemas.microsoft.com/office/drawing/2014/main" id="{A2DCB778-6CB1-4DD4-8633-1D0734428345}"/>
              </a:ext>
            </a:extLst>
          </p:cNvPr>
          <p:cNvSpPr>
            <a:spLocks/>
          </p:cNvSpPr>
          <p:nvPr/>
        </p:nvSpPr>
        <p:spPr>
          <a:xfrm>
            <a:off x="3581399" y="3516214"/>
            <a:ext cx="4128685" cy="2433973"/>
          </a:xfrm>
          <a:prstGeom prst="rect">
            <a:avLst/>
          </a:prstGeom>
        </p:spPr>
        <p:txBody>
          <a:bodyPr/>
          <a:lstStyle/>
          <a:p>
            <a:pPr defTabSz="493776">
              <a:spcAft>
                <a:spcPts val="600"/>
              </a:spcAft>
            </a:pPr>
            <a:endParaRPr lang="en-US" sz="972" kern="1200">
              <a:solidFill>
                <a:schemeClr val="tx1"/>
              </a:solidFill>
              <a:latin typeface="+mn-lt"/>
              <a:ea typeface="+mn-ea"/>
              <a:cs typeface="+mn-cs"/>
            </a:endParaRPr>
          </a:p>
          <a:p>
            <a:pPr defTabSz="493776">
              <a:spcAft>
                <a:spcPts val="600"/>
              </a:spcAft>
            </a:pPr>
            <a:endParaRPr lang="en-US" sz="972" kern="1200">
              <a:solidFill>
                <a:schemeClr val="tx1"/>
              </a:solidFill>
              <a:latin typeface="+mn-lt"/>
              <a:ea typeface="+mn-ea"/>
              <a:cs typeface="+mn-cs"/>
            </a:endParaRPr>
          </a:p>
          <a:p>
            <a:pPr defTabSz="493776">
              <a:spcAft>
                <a:spcPts val="600"/>
              </a:spcAft>
            </a:pPr>
            <a:endParaRPr lang="en-US" sz="972" kern="1200">
              <a:solidFill>
                <a:schemeClr val="tx1"/>
              </a:solidFill>
              <a:latin typeface="+mn-lt"/>
              <a:ea typeface="+mn-ea"/>
              <a:cs typeface="+mn-cs"/>
            </a:endParaRPr>
          </a:p>
          <a:p>
            <a:pPr defTabSz="493776">
              <a:spcAft>
                <a:spcPts val="600"/>
              </a:spcAft>
            </a:pPr>
            <a:endParaRPr lang="en-US" sz="972" kern="1200">
              <a:solidFill>
                <a:schemeClr val="tx1"/>
              </a:solidFill>
              <a:latin typeface="+mn-lt"/>
              <a:ea typeface="+mn-ea"/>
              <a:cs typeface="+mn-cs"/>
            </a:endParaRPr>
          </a:p>
          <a:p>
            <a:pPr defTabSz="493776">
              <a:spcAft>
                <a:spcPts val="600"/>
              </a:spcAft>
            </a:pPr>
            <a:endParaRPr lang="en-US" sz="972" kern="1200">
              <a:solidFill>
                <a:schemeClr val="tx1"/>
              </a:solidFill>
              <a:latin typeface="+mn-lt"/>
              <a:ea typeface="+mn-ea"/>
              <a:cs typeface="+mn-cs"/>
            </a:endParaRPr>
          </a:p>
          <a:p>
            <a:pPr defTabSz="493776">
              <a:spcAft>
                <a:spcPts val="600"/>
              </a:spcAft>
            </a:pPr>
            <a:r>
              <a:rPr lang="en-US" sz="864" kern="1200">
                <a:solidFill>
                  <a:schemeClr val="tx1"/>
                </a:solidFill>
                <a:latin typeface="Calibri" panose="020F0502020204030204" pitchFamily="34" charset="0"/>
                <a:ea typeface="+mn-ea"/>
                <a:cs typeface="Times New Roman" panose="02020603050405020304" pitchFamily="18" charset="0"/>
              </a:rPr>
              <a:t>What are the effects of increasing or decreasing the sampling rate? </a:t>
            </a:r>
          </a:p>
          <a:p>
            <a:pPr defTabSz="493776">
              <a:spcAft>
                <a:spcPts val="600"/>
              </a:spcAft>
            </a:pPr>
            <a:r>
              <a:rPr lang="en-US" sz="864" b="1" kern="1200">
                <a:solidFill>
                  <a:schemeClr val="tx1"/>
                </a:solidFill>
                <a:latin typeface="Calibri" panose="020F0502020204030204" pitchFamily="34" charset="0"/>
                <a:ea typeface="+mn-ea"/>
                <a:cs typeface="Times New Roman" panose="02020603050405020304" pitchFamily="18" charset="0"/>
              </a:rPr>
              <a:t>Answer: </a:t>
            </a:r>
            <a:r>
              <a:rPr lang="en-US" sz="864" kern="1200">
                <a:solidFill>
                  <a:schemeClr val="tx1"/>
                </a:solidFill>
                <a:latin typeface="Calibri" panose="020F0502020204030204" pitchFamily="34" charset="0"/>
                <a:ea typeface="+mn-ea"/>
                <a:cs typeface="Times New Roman" panose="02020603050405020304" pitchFamily="18" charset="0"/>
              </a:rPr>
              <a:t>The Sampling rate, often referred to as the sampling frequency, is a crucial factor in digital signal processing that determines how often a continuous signal is sampled to produce a discrete signal.</a:t>
            </a:r>
            <a:endParaRPr lang="en-US" sz="1600" b="1"/>
          </a:p>
        </p:txBody>
      </p:sp>
      <p:pic>
        <p:nvPicPr>
          <p:cNvPr id="4" name="Picture 3">
            <a:extLst>
              <a:ext uri="{FF2B5EF4-FFF2-40B4-BE49-F238E27FC236}">
                <a16:creationId xmlns:a16="http://schemas.microsoft.com/office/drawing/2014/main" id="{D60BDB97-984B-3D68-108D-7065BA3E84A3}"/>
              </a:ext>
            </a:extLst>
          </p:cNvPr>
          <p:cNvPicPr>
            <a:picLocks noChangeAspect="1"/>
          </p:cNvPicPr>
          <p:nvPr/>
        </p:nvPicPr>
        <p:blipFill>
          <a:blip r:embed="rId2"/>
          <a:stretch>
            <a:fillRect/>
          </a:stretch>
        </p:blipFill>
        <p:spPr>
          <a:xfrm>
            <a:off x="3628183" y="3478949"/>
            <a:ext cx="1750977" cy="1384220"/>
          </a:xfrm>
          <a:prstGeom prst="rect">
            <a:avLst/>
          </a:prstGeom>
        </p:spPr>
      </p:pic>
      <p:pic>
        <p:nvPicPr>
          <p:cNvPr id="8" name="Picture 7">
            <a:extLst>
              <a:ext uri="{FF2B5EF4-FFF2-40B4-BE49-F238E27FC236}">
                <a16:creationId xmlns:a16="http://schemas.microsoft.com/office/drawing/2014/main" id="{065B85E5-4F80-A094-BD67-4763386BC31D}"/>
              </a:ext>
            </a:extLst>
          </p:cNvPr>
          <p:cNvPicPr>
            <a:picLocks noChangeAspect="1"/>
          </p:cNvPicPr>
          <p:nvPr/>
        </p:nvPicPr>
        <p:blipFill>
          <a:blip r:embed="rId3"/>
          <a:stretch>
            <a:fillRect/>
          </a:stretch>
        </p:blipFill>
        <p:spPr>
          <a:xfrm>
            <a:off x="5683232" y="3447964"/>
            <a:ext cx="2022632" cy="1415206"/>
          </a:xfrm>
          <a:prstGeom prst="rect">
            <a:avLst/>
          </a:prstGeom>
        </p:spPr>
      </p:pic>
    </p:spTree>
    <p:extLst>
      <p:ext uri="{BB962C8B-B14F-4D97-AF65-F5344CB8AC3E}">
        <p14:creationId xmlns:p14="http://schemas.microsoft.com/office/powerpoint/2010/main" val="3483381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23708" y="1007164"/>
            <a:ext cx="7201293" cy="685800"/>
          </a:xfrm>
          <a:prstGeom prst="rect">
            <a:avLst/>
          </a:prstGeom>
        </p:spPr>
        <p:txBody>
          <a:bodyPr lIns="91440" tIns="45720" rIns="91440" bIns="4572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Bef>
                <a:spcPts val="0"/>
              </a:spcBef>
              <a:buNone/>
            </a:pPr>
            <a:r>
              <a:rPr lang="en-US" sz="1600">
                <a:latin typeface="Calibri"/>
                <a:ea typeface="Calibri" panose="020F0502020204030204" pitchFamily="34" charset="0"/>
                <a:cs typeface="Times New Roman"/>
              </a:rPr>
              <a:t>This screenshot </a:t>
            </a:r>
            <a:r>
              <a:rPr lang="en-US" sz="1600">
                <a:effectLst/>
                <a:latin typeface="Calibri"/>
                <a:ea typeface="Calibri" panose="020F0502020204030204" pitchFamily="34" charset="0"/>
                <a:cs typeface="Times New Roman"/>
              </a:rPr>
              <a:t>should show the power spectral densities of </a:t>
            </a:r>
            <a:r>
              <a:rPr lang="en-US" sz="1600">
                <a:latin typeface="Calibri"/>
                <a:ea typeface="Calibri" panose="020F0502020204030204" pitchFamily="34" charset="0"/>
                <a:cs typeface="Times New Roman"/>
              </a:rPr>
              <a:t>four-line </a:t>
            </a:r>
            <a:r>
              <a:rPr lang="en-US" sz="1600">
                <a:effectLst/>
                <a:latin typeface="Calibri"/>
                <a:ea typeface="Calibri" panose="020F0502020204030204" pitchFamily="34" charset="0"/>
                <a:cs typeface="Times New Roman"/>
              </a:rPr>
              <a:t>codes: NRZ-Polar, NRZ-Unipolar, NRZ-Bipolar, and Manchester-Polar.</a:t>
            </a:r>
            <a:r>
              <a:rPr lang="en-US" sz="1600">
                <a:latin typeface="Calibri"/>
                <a:ea typeface="Calibri" panose="020F0502020204030204" pitchFamily="34" charset="0"/>
                <a:cs typeface="Times New Roman"/>
              </a:rPr>
              <a:t> </a:t>
            </a:r>
            <a:endParaRPr lang="en-US" sz="1600" dirty="0">
              <a:effectLst/>
              <a:latin typeface="Calibri"/>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323707" y="351844"/>
            <a:ext cx="35814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800">
                <a:solidFill>
                  <a:schemeClr val="dk1"/>
                </a:solidFill>
              </a:rPr>
              <a:t>Line Codes</a:t>
            </a:r>
            <a:endParaRPr lang="en-US" sz="2800" dirty="0">
              <a:solidFill>
                <a:schemeClr val="dk1"/>
              </a:solidFill>
            </a:endParaRPr>
          </a:p>
        </p:txBody>
      </p:sp>
      <p:sp>
        <p:nvSpPr>
          <p:cNvPr id="6" name="TextBox 5">
            <a:extLst>
              <a:ext uri="{FF2B5EF4-FFF2-40B4-BE49-F238E27FC236}">
                <a16:creationId xmlns:a16="http://schemas.microsoft.com/office/drawing/2014/main" id="{5676497A-C8F1-488A-AFF5-DD8A704C0844}"/>
              </a:ext>
            </a:extLst>
          </p:cNvPr>
          <p:cNvSpPr txBox="1"/>
          <p:nvPr/>
        </p:nvSpPr>
        <p:spPr>
          <a:xfrm>
            <a:off x="2533454" y="1905000"/>
            <a:ext cx="184731" cy="2308324"/>
          </a:xfrm>
          <a:prstGeom prst="rect">
            <a:avLst/>
          </a:prstGeom>
          <a:noFill/>
        </p:spPr>
        <p:txBody>
          <a:bodyPr wrap="square" rtlCol="0">
            <a:spAutoFit/>
          </a:bodyPr>
          <a:lstStyle/>
          <a:p>
            <a:endParaRPr lang="en-US" sz="1800"/>
          </a:p>
          <a:p>
            <a:endParaRPr lang="en-US" sz="1800"/>
          </a:p>
          <a:p>
            <a:endParaRPr lang="en-US" sz="1800"/>
          </a:p>
          <a:p>
            <a:endParaRPr lang="en-US" sz="1800"/>
          </a:p>
          <a:p>
            <a:endParaRPr lang="en-US" sz="1800"/>
          </a:p>
          <a:p>
            <a:endParaRPr lang="en-US" sz="1800"/>
          </a:p>
          <a:p>
            <a:endParaRPr lang="en-US" sz="1800"/>
          </a:p>
          <a:p>
            <a:endParaRPr lang="en-US" sz="1800" dirty="0"/>
          </a:p>
        </p:txBody>
      </p:sp>
      <p:sp>
        <p:nvSpPr>
          <p:cNvPr id="9" name="TextBox 8">
            <a:extLst>
              <a:ext uri="{FF2B5EF4-FFF2-40B4-BE49-F238E27FC236}">
                <a16:creationId xmlns:a16="http://schemas.microsoft.com/office/drawing/2014/main" id="{F4CC2A37-9FA8-42F2-B902-A045428BD151}"/>
              </a:ext>
            </a:extLst>
          </p:cNvPr>
          <p:cNvSpPr txBox="1"/>
          <p:nvPr/>
        </p:nvSpPr>
        <p:spPr>
          <a:xfrm>
            <a:off x="1752601" y="1905001"/>
            <a:ext cx="3772293" cy="4247317"/>
          </a:xfrm>
          <a:prstGeom prst="rect">
            <a:avLst/>
          </a:prstGeom>
          <a:noFill/>
        </p:spPr>
        <p:txBody>
          <a:bodyPr wrap="square" lIns="91440" tIns="45720" rIns="91440" bIns="45720" rtlCol="0" anchor="t">
            <a:spAutoFit/>
          </a:bodyPr>
          <a:lstStyle/>
          <a:p>
            <a:r>
              <a:rPr lang="en-US" sz="1600"/>
              <a:t>MATLAB Diagram Here</a:t>
            </a:r>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dirty="0"/>
          </a:p>
        </p:txBody>
      </p:sp>
      <p:pic>
        <p:nvPicPr>
          <p:cNvPr id="3" name="Picture 2">
            <a:extLst>
              <a:ext uri="{FF2B5EF4-FFF2-40B4-BE49-F238E27FC236}">
                <a16:creationId xmlns:a16="http://schemas.microsoft.com/office/drawing/2014/main" id="{1143E94B-7890-BB76-D616-0831946DE8DB}"/>
              </a:ext>
            </a:extLst>
          </p:cNvPr>
          <p:cNvPicPr>
            <a:picLocks noChangeAspect="1"/>
          </p:cNvPicPr>
          <p:nvPr/>
        </p:nvPicPr>
        <p:blipFill>
          <a:blip r:embed="rId2"/>
          <a:stretch>
            <a:fillRect/>
          </a:stretch>
        </p:blipFill>
        <p:spPr>
          <a:xfrm>
            <a:off x="1524001" y="2387410"/>
            <a:ext cx="4201633" cy="3102444"/>
          </a:xfrm>
          <a:prstGeom prst="rect">
            <a:avLst/>
          </a:prstGeom>
        </p:spPr>
      </p:pic>
      <p:graphicFrame>
        <p:nvGraphicFramePr>
          <p:cNvPr id="13" name="TextBox 10">
            <a:extLst>
              <a:ext uri="{FF2B5EF4-FFF2-40B4-BE49-F238E27FC236}">
                <a16:creationId xmlns:a16="http://schemas.microsoft.com/office/drawing/2014/main" id="{B34D10D9-3D01-FF26-7398-9FDCE1AE5156}"/>
              </a:ext>
            </a:extLst>
          </p:cNvPr>
          <p:cNvGraphicFramePr/>
          <p:nvPr>
            <p:extLst>
              <p:ext uri="{D42A27DB-BD31-4B8C-83A1-F6EECF244321}">
                <p14:modId xmlns:p14="http://schemas.microsoft.com/office/powerpoint/2010/main" val="3720793552"/>
              </p:ext>
            </p:extLst>
          </p:nvPr>
        </p:nvGraphicFramePr>
        <p:xfrm>
          <a:off x="5905108" y="1981200"/>
          <a:ext cx="3829639" cy="4493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1429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6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4376" y="1087404"/>
            <a:ext cx="6143625"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ctrTitle"/>
          </p:nvPr>
        </p:nvSpPr>
        <p:spPr>
          <a:xfrm>
            <a:off x="5344140" y="2744662"/>
            <a:ext cx="4942280" cy="2387600"/>
          </a:xfrm>
        </p:spPr>
        <p:txBody>
          <a:bodyPr>
            <a:normAutofit/>
          </a:bodyPr>
          <a:lstStyle/>
          <a:p>
            <a:pPr algn="r">
              <a:lnSpc>
                <a:spcPct val="90000"/>
              </a:lnSpc>
            </a:pPr>
            <a:r>
              <a:rPr lang="en-US" sz="2800">
                <a:solidFill>
                  <a:srgbClr val="FFFFFF"/>
                </a:solidFill>
              </a:rPr>
              <a:t>NETW310 Course Project</a:t>
            </a:r>
            <a:br>
              <a:rPr lang="en-US" sz="2800">
                <a:solidFill>
                  <a:srgbClr val="FFFFFF"/>
                </a:solidFill>
              </a:rPr>
            </a:br>
            <a:br>
              <a:rPr lang="en-US" sz="2800">
                <a:solidFill>
                  <a:srgbClr val="FFFFFF"/>
                </a:solidFill>
              </a:rPr>
            </a:br>
            <a:r>
              <a:rPr lang="en-US" sz="2800">
                <a:solidFill>
                  <a:srgbClr val="FFFFFF"/>
                </a:solidFill>
              </a:rPr>
              <a:t>Module 4</a:t>
            </a:r>
            <a:br>
              <a:rPr lang="en-US" sz="2800">
                <a:solidFill>
                  <a:srgbClr val="FFFFFF"/>
                </a:solidFill>
              </a:rPr>
            </a:br>
            <a:br>
              <a:rPr lang="en-US" sz="2800">
                <a:solidFill>
                  <a:srgbClr val="FFFFFF"/>
                </a:solidFill>
              </a:rPr>
            </a:br>
            <a:r>
              <a:rPr lang="en-US" sz="2800">
                <a:solidFill>
                  <a:srgbClr val="FFFFFF"/>
                </a:solidFill>
              </a:rPr>
              <a:t>Cables and Structured Cabling</a:t>
            </a:r>
          </a:p>
        </p:txBody>
      </p:sp>
      <p:cxnSp>
        <p:nvCxnSpPr>
          <p:cNvPr id="22" name="Straight Connector 21">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28680"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3" name="Freeform: Shape 22">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93261" y="2"/>
            <a:ext cx="1709806"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sz="1800" dirty="0"/>
          </a:p>
        </p:txBody>
      </p:sp>
      <p:sp>
        <p:nvSpPr>
          <p:cNvPr id="24" name="Freeform: Shape 23">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0522" y="2"/>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17" name="Oval 16">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00784" y="514899"/>
            <a:ext cx="1795013"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4000" y="2949740"/>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sz="1800"/>
          </a:p>
        </p:txBody>
      </p:sp>
      <p:sp>
        <p:nvSpPr>
          <p:cNvPr id="21" name="Arc 20">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168334" y="4713857"/>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Tree>
    <p:extLst>
      <p:ext uri="{BB962C8B-B14F-4D97-AF65-F5344CB8AC3E}">
        <p14:creationId xmlns:p14="http://schemas.microsoft.com/office/powerpoint/2010/main" val="239081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7624025" y="863980"/>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4001"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3" name="Content Placeholder 2"/>
          <p:cNvSpPr>
            <a:spLocks noGrp="1"/>
          </p:cNvSpPr>
          <p:nvPr>
            <p:ph idx="1"/>
          </p:nvPr>
        </p:nvSpPr>
        <p:spPr>
          <a:xfrm>
            <a:off x="5945222" y="1984443"/>
            <a:ext cx="4094129" cy="4192520"/>
          </a:xfrm>
        </p:spPr>
        <p:txBody>
          <a:bodyPr>
            <a:normAutofit/>
          </a:bodyPr>
          <a:lstStyle/>
          <a:p>
            <a:pPr>
              <a:buNone/>
            </a:pPr>
            <a:r>
              <a:rPr lang="en-US" dirty="0"/>
              <a:t>Rubric</a:t>
            </a:r>
          </a:p>
          <a:p>
            <a:pPr>
              <a:buNone/>
            </a:pPr>
            <a:endParaRPr lang="en-US" dirty="0"/>
          </a:p>
          <a:p>
            <a:pPr>
              <a:buNone/>
            </a:pPr>
            <a:endParaRPr lang="en-US" dirty="0"/>
          </a:p>
        </p:txBody>
      </p:sp>
      <p:graphicFrame>
        <p:nvGraphicFramePr>
          <p:cNvPr id="4" name="Table 3"/>
          <p:cNvGraphicFramePr>
            <a:graphicFrameLocks noGrp="1"/>
          </p:cNvGraphicFramePr>
          <p:nvPr/>
        </p:nvGraphicFramePr>
        <p:xfrm>
          <a:off x="2051387" y="2915296"/>
          <a:ext cx="3583037" cy="857667"/>
        </p:xfrm>
        <a:graphic>
          <a:graphicData uri="http://schemas.openxmlformats.org/drawingml/2006/table">
            <a:tbl>
              <a:tblPr firstRow="1" bandRow="1">
                <a:solidFill>
                  <a:schemeClr val="accent1">
                    <a:lumMod val="20000"/>
                    <a:lumOff val="80000"/>
                  </a:schemeClr>
                </a:solidFill>
                <a:tableStyleId>{5C22544A-7EE6-4342-B048-85BDC9FD1C3A}</a:tableStyleId>
              </a:tblPr>
              <a:tblGrid>
                <a:gridCol w="1477296">
                  <a:extLst>
                    <a:ext uri="{9D8B030D-6E8A-4147-A177-3AD203B41FA5}">
                      <a16:colId xmlns:a16="http://schemas.microsoft.com/office/drawing/2014/main" val="20000"/>
                    </a:ext>
                  </a:extLst>
                </a:gridCol>
                <a:gridCol w="1357782">
                  <a:extLst>
                    <a:ext uri="{9D8B030D-6E8A-4147-A177-3AD203B41FA5}">
                      <a16:colId xmlns:a16="http://schemas.microsoft.com/office/drawing/2014/main" val="20001"/>
                    </a:ext>
                  </a:extLst>
                </a:gridCol>
                <a:gridCol w="747959">
                  <a:extLst>
                    <a:ext uri="{9D8B030D-6E8A-4147-A177-3AD203B41FA5}">
                      <a16:colId xmlns:a16="http://schemas.microsoft.com/office/drawing/2014/main" val="20002"/>
                    </a:ext>
                  </a:extLst>
                </a:gridCol>
              </a:tblGrid>
              <a:tr h="366602">
                <a:tc>
                  <a:txBody>
                    <a:bodyPr/>
                    <a:lstStyle/>
                    <a:p>
                      <a:pPr algn="ctr"/>
                      <a:r>
                        <a:rPr lang="en-US" sz="900" b="1" cap="all" spc="60">
                          <a:solidFill>
                            <a:schemeClr val="tx1"/>
                          </a:solidFill>
                        </a:rPr>
                        <a:t>Activity</a:t>
                      </a:r>
                    </a:p>
                  </a:txBody>
                  <a:tcPr marL="101834" marR="101834" marT="101834" marB="101834">
                    <a:lnL w="12700" cmpd="sng">
                      <a:noFill/>
                    </a:lnL>
                    <a:lnR w="12700" cmpd="sng">
                      <a:noFill/>
                    </a:lnR>
                    <a:lnT w="12700" cmpd="sng">
                      <a:noFill/>
                    </a:lnT>
                    <a:lnB w="38100" cmpd="sng">
                      <a:noFill/>
                    </a:lnB>
                    <a:noFill/>
                  </a:tcPr>
                </a:tc>
                <a:tc>
                  <a:txBody>
                    <a:bodyPr/>
                    <a:lstStyle/>
                    <a:p>
                      <a:pPr algn="ctr"/>
                      <a:r>
                        <a:rPr lang="en-US" sz="900" b="1" cap="all" spc="60">
                          <a:solidFill>
                            <a:schemeClr val="tx1"/>
                          </a:solidFill>
                        </a:rPr>
                        <a:t>Requirement(s)</a:t>
                      </a:r>
                    </a:p>
                  </a:txBody>
                  <a:tcPr marL="101834" marR="101834" marT="101834" marB="101834">
                    <a:lnL w="12700" cmpd="sng">
                      <a:noFill/>
                    </a:lnL>
                    <a:lnR w="12700" cmpd="sng">
                      <a:noFill/>
                    </a:lnR>
                    <a:lnT w="12700" cmpd="sng">
                      <a:noFill/>
                    </a:lnT>
                    <a:lnB w="38100" cmpd="sng">
                      <a:noFill/>
                    </a:lnB>
                    <a:noFill/>
                  </a:tcPr>
                </a:tc>
                <a:tc>
                  <a:txBody>
                    <a:bodyPr/>
                    <a:lstStyle/>
                    <a:p>
                      <a:pPr algn="ctr"/>
                      <a:r>
                        <a:rPr lang="en-US" sz="900" b="1" cap="all" spc="60">
                          <a:solidFill>
                            <a:schemeClr val="tx1"/>
                          </a:solidFill>
                        </a:rPr>
                        <a:t>Points</a:t>
                      </a:r>
                    </a:p>
                  </a:txBody>
                  <a:tcPr marL="101834" marR="101834" marT="101834" marB="101834">
                    <a:lnL w="12700" cmpd="sng">
                      <a:noFill/>
                    </a:lnL>
                    <a:lnR w="12700" cmpd="sng">
                      <a:noFill/>
                    </a:lnR>
                    <a:lnT w="12700" cmpd="sng">
                      <a:noFill/>
                    </a:lnT>
                    <a:lnB w="38100" cmpd="sng">
                      <a:noFill/>
                    </a:lnB>
                    <a:noFill/>
                  </a:tcPr>
                </a:tc>
                <a:extLst>
                  <a:ext uri="{0D108BD9-81ED-4DB2-BD59-A6C34878D82A}">
                    <a16:rowId xmlns:a16="http://schemas.microsoft.com/office/drawing/2014/main" val="10000"/>
                  </a:ext>
                </a:extLst>
              </a:tr>
              <a:tr h="491065">
                <a:tc>
                  <a:txBody>
                    <a:bodyPr/>
                    <a:lstStyle/>
                    <a:p>
                      <a:r>
                        <a:rPr lang="en-US" sz="1200" cap="none" spc="0">
                          <a:solidFill>
                            <a:schemeClr val="tx1"/>
                          </a:solidFill>
                        </a:rPr>
                        <a:t>Cables and Structured Cabling</a:t>
                      </a:r>
                    </a:p>
                  </a:txBody>
                  <a:tcPr marL="67889" marR="67889" marT="33945" marB="67889">
                    <a:lnL w="12700" cmpd="sng">
                      <a:noFill/>
                      <a:prstDash val="solid"/>
                    </a:lnL>
                    <a:lnR w="12700" cmpd="sng">
                      <a:noFill/>
                      <a:prstDash val="solid"/>
                    </a:lnR>
                    <a:lnT w="38100" cmpd="sng">
                      <a:noFill/>
                    </a:lnT>
                    <a:lnB w="12700" cmpd="sng">
                      <a:noFill/>
                      <a:prstDash val="solid"/>
                    </a:lnB>
                    <a:noFill/>
                  </a:tcPr>
                </a:tc>
                <a:tc>
                  <a:txBody>
                    <a:bodyPr/>
                    <a:lstStyle/>
                    <a:p>
                      <a:pPr algn="ctr"/>
                      <a:r>
                        <a:rPr lang="en-US" sz="1200" cap="none" spc="0" baseline="0">
                          <a:solidFill>
                            <a:schemeClr val="tx1"/>
                          </a:solidFill>
                        </a:rPr>
                        <a:t>Answer six questions</a:t>
                      </a:r>
                    </a:p>
                  </a:txBody>
                  <a:tcPr marL="67889" marR="67889" marT="33945" marB="67889">
                    <a:lnL w="12700" cmpd="sng">
                      <a:noFill/>
                      <a:prstDash val="solid"/>
                    </a:lnL>
                    <a:lnR w="12700" cmpd="sng">
                      <a:noFill/>
                      <a:prstDash val="solid"/>
                    </a:lnR>
                    <a:lnT w="38100" cmpd="sng">
                      <a:noFill/>
                    </a:lnT>
                    <a:lnB w="12700" cmpd="sng">
                      <a:noFill/>
                      <a:prstDash val="solid"/>
                    </a:lnB>
                    <a:noFill/>
                  </a:tcPr>
                </a:tc>
                <a:tc>
                  <a:txBody>
                    <a:bodyPr/>
                    <a:lstStyle/>
                    <a:p>
                      <a:pPr algn="ctr"/>
                      <a:r>
                        <a:rPr lang="en-US" sz="1200" cap="none" spc="0">
                          <a:solidFill>
                            <a:schemeClr val="tx1"/>
                          </a:solidFill>
                        </a:rPr>
                        <a:t>60</a:t>
                      </a:r>
                    </a:p>
                  </a:txBody>
                  <a:tcPr marL="67889" marR="67889" marT="33945" marB="67889">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3990099198"/>
                  </a:ext>
                </a:extLst>
              </a:tr>
            </a:tbl>
          </a:graphicData>
        </a:graphic>
      </p:graphicFrame>
    </p:spTree>
    <p:extLst>
      <p:ext uri="{BB962C8B-B14F-4D97-AF65-F5344CB8AC3E}">
        <p14:creationId xmlns:p14="http://schemas.microsoft.com/office/powerpoint/2010/main" val="1180697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6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3">
            <a:extLst>
              <a:ext uri="{FF2B5EF4-FFF2-40B4-BE49-F238E27FC236}">
                <a16:creationId xmlns:a16="http://schemas.microsoft.com/office/drawing/2014/main" id="{98EC6425-D2AA-4ED7-8955-375BF90E2444}"/>
              </a:ext>
            </a:extLst>
          </p:cNvPr>
          <p:cNvSpPr>
            <a:spLocks noGrp="1"/>
          </p:cNvSpPr>
          <p:nvPr>
            <p:ph type="title"/>
          </p:nvPr>
        </p:nvSpPr>
        <p:spPr>
          <a:xfrm>
            <a:off x="2039125" y="1153573"/>
            <a:ext cx="2400300" cy="4461163"/>
          </a:xfrm>
        </p:spPr>
        <p:txBody>
          <a:bodyPr vert="horz" lIns="91440" tIns="45720" rIns="91440" bIns="45720" rtlCol="0" anchor="ctr">
            <a:normAutofit/>
          </a:bodyPr>
          <a:lstStyle/>
          <a:p>
            <a:pPr>
              <a:lnSpc>
                <a:spcPct val="90000"/>
              </a:lnSpc>
            </a:pPr>
            <a:r>
              <a:rPr lang="en-US" sz="4100" b="0" kern="1200">
                <a:solidFill>
                  <a:srgbClr val="FFFFFF"/>
                </a:solidFill>
                <a:latin typeface="+mj-lt"/>
                <a:ea typeface="+mj-ea"/>
                <a:cs typeface="+mj-cs"/>
              </a:rPr>
              <a:t>Questions</a:t>
            </a: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186802" y="2455480"/>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6" name="Text Placeholder 6">
            <a:extLst>
              <a:ext uri="{FF2B5EF4-FFF2-40B4-BE49-F238E27FC236}">
                <a16:creationId xmlns:a16="http://schemas.microsoft.com/office/drawing/2014/main" id="{3C22B73B-8888-45A2-85B6-7AB09F8DE173}"/>
              </a:ext>
            </a:extLst>
          </p:cNvPr>
          <p:cNvSpPr txBox="1">
            <a:spLocks/>
          </p:cNvSpPr>
          <p:nvPr/>
        </p:nvSpPr>
        <p:spPr>
          <a:xfrm>
            <a:off x="4859481" y="591345"/>
            <a:ext cx="5179868" cy="5585619"/>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indent="-228600">
              <a:lnSpc>
                <a:spcPct val="90000"/>
              </a:lnSpc>
              <a:buFont typeface="Arial" panose="020B0604020202020204" pitchFamily="34" charset="0"/>
              <a:buChar char="•"/>
            </a:pPr>
            <a:r>
              <a:rPr lang="en-US" sz="1400" dirty="0"/>
              <a:t>1. Why must the twisting in the individual wires be maintained in a UTP cable?</a:t>
            </a:r>
          </a:p>
          <a:p>
            <a:pPr>
              <a:lnSpc>
                <a:spcPct val="90000"/>
              </a:lnSpc>
            </a:pPr>
            <a:r>
              <a:rPr lang="en-US" sz="1400" dirty="0"/>
              <a:t>Answer:</a:t>
            </a:r>
          </a:p>
          <a:p>
            <a:pPr indent="-228600">
              <a:lnSpc>
                <a:spcPct val="90000"/>
              </a:lnSpc>
              <a:buFont typeface="Arial" panose="020B0604020202020204" pitchFamily="34" charset="0"/>
              <a:buChar char="•"/>
            </a:pPr>
            <a:r>
              <a:rPr lang="en-US" sz="1400" dirty="0"/>
              <a:t>The Twisting in the individual wires of an UTP cable is crucial for minimizing electromagnetic interference, reducing crosstalk, preserving signal integrity, preventing signal reflections.</a:t>
            </a:r>
          </a:p>
          <a:p>
            <a:pPr marL="342900" indent="-228600">
              <a:lnSpc>
                <a:spcPct val="90000"/>
              </a:lnSpc>
              <a:buFont typeface="Arial" panose="020B0604020202020204" pitchFamily="34" charset="0"/>
              <a:buChar char="•"/>
            </a:pPr>
            <a:endParaRPr lang="en-US" sz="1400" dirty="0"/>
          </a:p>
          <a:p>
            <a:pPr marL="342900" indent="-228600">
              <a:lnSpc>
                <a:spcPct val="90000"/>
              </a:lnSpc>
              <a:buFont typeface="Arial" panose="020B0604020202020204" pitchFamily="34" charset="0"/>
              <a:buChar char="•"/>
            </a:pPr>
            <a:endParaRPr lang="en-US" sz="1400" dirty="0"/>
          </a:p>
          <a:p>
            <a:pPr indent="-228600">
              <a:lnSpc>
                <a:spcPct val="90000"/>
              </a:lnSpc>
              <a:buFont typeface="Arial" panose="020B0604020202020204" pitchFamily="34" charset="0"/>
              <a:buChar char="•"/>
            </a:pPr>
            <a:r>
              <a:rPr lang="en-US" sz="1400" dirty="0"/>
              <a:t>2. How many inches should UTP cable be separated from 110 volts electrical cable?</a:t>
            </a:r>
          </a:p>
          <a:p>
            <a:pPr>
              <a:lnSpc>
                <a:spcPct val="90000"/>
              </a:lnSpc>
            </a:pPr>
            <a:r>
              <a:rPr lang="en-US" sz="1400" dirty="0"/>
              <a:t>Answer: </a:t>
            </a:r>
          </a:p>
          <a:p>
            <a:pPr indent="-228600">
              <a:lnSpc>
                <a:spcPct val="90000"/>
              </a:lnSpc>
              <a:buFont typeface="Arial" panose="020B0604020202020204" pitchFamily="34" charset="0"/>
              <a:buChar char="•"/>
            </a:pPr>
            <a:r>
              <a:rPr lang="en-US" sz="1400" dirty="0"/>
              <a:t>To minimize interference and ensure safe operation, UTP cables should generally be separated from 110 volts electrical cables by at least 12 inches.</a:t>
            </a:r>
          </a:p>
          <a:p>
            <a:pPr marL="342900" indent="-228600">
              <a:lnSpc>
                <a:spcPct val="90000"/>
              </a:lnSpc>
              <a:buFont typeface="Arial" panose="020B0604020202020204" pitchFamily="34" charset="0"/>
              <a:buChar char="•"/>
            </a:pPr>
            <a:endParaRPr lang="en-US" sz="1400" dirty="0"/>
          </a:p>
          <a:p>
            <a:pPr marL="342900" indent="-228600">
              <a:lnSpc>
                <a:spcPct val="90000"/>
              </a:lnSpc>
              <a:buFont typeface="Arial" panose="020B0604020202020204" pitchFamily="34" charset="0"/>
              <a:buChar char="•"/>
            </a:pPr>
            <a:endParaRPr lang="en-US" sz="1400" dirty="0"/>
          </a:p>
          <a:p>
            <a:pPr marL="342900" indent="-228600">
              <a:lnSpc>
                <a:spcPct val="90000"/>
              </a:lnSpc>
              <a:buFont typeface="Arial" panose="020B0604020202020204" pitchFamily="34" charset="0"/>
              <a:buChar char="•"/>
            </a:pPr>
            <a:endParaRPr lang="en-US" sz="1400" dirty="0"/>
          </a:p>
          <a:p>
            <a:pPr indent="-228600">
              <a:lnSpc>
                <a:spcPct val="90000"/>
              </a:lnSpc>
              <a:buFont typeface="Arial" panose="020B0604020202020204" pitchFamily="34" charset="0"/>
              <a:buChar char="•"/>
            </a:pPr>
            <a:r>
              <a:rPr lang="en-US" sz="1400" dirty="0"/>
              <a:t>3. Horizontal cabling connects what areas to each other?</a:t>
            </a:r>
          </a:p>
          <a:p>
            <a:pPr>
              <a:lnSpc>
                <a:spcPct val="90000"/>
              </a:lnSpc>
            </a:pPr>
            <a:r>
              <a:rPr lang="en-US" sz="1400" dirty="0"/>
              <a:t>Answer: </a:t>
            </a:r>
          </a:p>
          <a:p>
            <a:pPr indent="-228600">
              <a:lnSpc>
                <a:spcPct val="90000"/>
              </a:lnSpc>
              <a:buFont typeface="Arial" panose="020B0604020202020204" pitchFamily="34" charset="0"/>
              <a:buChar char="•"/>
            </a:pPr>
            <a:r>
              <a:rPr lang="en-US" sz="1400" dirty="0"/>
              <a:t>Horizontal cabling connects the telecommunications rooms or wiring closets to the individual work areas or end user devices within the same floor of a building.</a:t>
            </a:r>
          </a:p>
        </p:txBody>
      </p:sp>
    </p:spTree>
    <p:extLst>
      <p:ext uri="{BB962C8B-B14F-4D97-AF65-F5344CB8AC3E}">
        <p14:creationId xmlns:p14="http://schemas.microsoft.com/office/powerpoint/2010/main" val="98318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6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Freeform: Shape 1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3">
            <a:extLst>
              <a:ext uri="{FF2B5EF4-FFF2-40B4-BE49-F238E27FC236}">
                <a16:creationId xmlns:a16="http://schemas.microsoft.com/office/drawing/2014/main" id="{98EC6425-D2AA-4ED7-8955-375BF90E2444}"/>
              </a:ext>
            </a:extLst>
          </p:cNvPr>
          <p:cNvSpPr>
            <a:spLocks noGrp="1"/>
          </p:cNvSpPr>
          <p:nvPr>
            <p:ph type="title"/>
          </p:nvPr>
        </p:nvSpPr>
        <p:spPr>
          <a:xfrm>
            <a:off x="2039125" y="1153573"/>
            <a:ext cx="2400300" cy="4461163"/>
          </a:xfrm>
        </p:spPr>
        <p:txBody>
          <a:bodyPr vert="horz" lIns="91440" tIns="45720" rIns="91440" bIns="45720" rtlCol="0" anchor="ctr">
            <a:normAutofit/>
          </a:bodyPr>
          <a:lstStyle/>
          <a:p>
            <a:pPr>
              <a:lnSpc>
                <a:spcPct val="90000"/>
              </a:lnSpc>
            </a:pPr>
            <a:r>
              <a:rPr lang="en-US" sz="4100" b="0" kern="1200">
                <a:solidFill>
                  <a:srgbClr val="FFFFFF"/>
                </a:solidFill>
                <a:latin typeface="+mj-lt"/>
                <a:ea typeface="+mj-ea"/>
                <a:cs typeface="+mj-cs"/>
              </a:rPr>
              <a:t>Questions</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186802" y="2455480"/>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6" name="Text Placeholder 6">
            <a:extLst>
              <a:ext uri="{FF2B5EF4-FFF2-40B4-BE49-F238E27FC236}">
                <a16:creationId xmlns:a16="http://schemas.microsoft.com/office/drawing/2014/main" id="{3C22B73B-8888-45A2-85B6-7AB09F8DE173}"/>
              </a:ext>
            </a:extLst>
          </p:cNvPr>
          <p:cNvSpPr txBox="1">
            <a:spLocks/>
          </p:cNvSpPr>
          <p:nvPr/>
        </p:nvSpPr>
        <p:spPr>
          <a:xfrm>
            <a:off x="4859481" y="591345"/>
            <a:ext cx="5179868" cy="5585619"/>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indent="-228600">
              <a:lnSpc>
                <a:spcPct val="90000"/>
              </a:lnSpc>
              <a:buFont typeface="Arial" panose="020B0604020202020204" pitchFamily="34" charset="0"/>
              <a:buChar char="•"/>
            </a:pPr>
            <a:r>
              <a:rPr lang="en-US" sz="1400" dirty="0"/>
              <a:t>4. What is a plenum rated cable?</a:t>
            </a:r>
          </a:p>
          <a:p>
            <a:pPr>
              <a:lnSpc>
                <a:spcPct val="90000"/>
              </a:lnSpc>
            </a:pPr>
            <a:r>
              <a:rPr lang="en-US" sz="1400" dirty="0"/>
              <a:t>Answer:</a:t>
            </a:r>
          </a:p>
          <a:p>
            <a:pPr indent="-228600">
              <a:lnSpc>
                <a:spcPct val="90000"/>
              </a:lnSpc>
              <a:buFont typeface="Arial" panose="020B0604020202020204" pitchFamily="34" charset="0"/>
              <a:buChar char="•"/>
            </a:pPr>
            <a:r>
              <a:rPr lang="en-US" sz="1400" dirty="0"/>
              <a:t>A plenum rated cable is a type of cable that is specifically designed to be used in the plenum spaces of a  building.</a:t>
            </a:r>
          </a:p>
          <a:p>
            <a:pPr marL="342900" indent="-228600">
              <a:lnSpc>
                <a:spcPct val="90000"/>
              </a:lnSpc>
              <a:buFont typeface="Arial" panose="020B0604020202020204" pitchFamily="34" charset="0"/>
              <a:buChar char="•"/>
            </a:pPr>
            <a:endParaRPr lang="en-US" sz="1400" dirty="0"/>
          </a:p>
          <a:p>
            <a:pPr marL="342900" indent="-228600">
              <a:lnSpc>
                <a:spcPct val="90000"/>
              </a:lnSpc>
              <a:buFont typeface="Arial" panose="020B0604020202020204" pitchFamily="34" charset="0"/>
              <a:buChar char="•"/>
            </a:pPr>
            <a:endParaRPr lang="en-US" sz="1400" dirty="0"/>
          </a:p>
          <a:p>
            <a:pPr indent="-228600">
              <a:lnSpc>
                <a:spcPct val="90000"/>
              </a:lnSpc>
              <a:buFont typeface="Arial" panose="020B0604020202020204" pitchFamily="34" charset="0"/>
              <a:buChar char="•"/>
            </a:pPr>
            <a:r>
              <a:rPr lang="en-US" sz="1400" dirty="0"/>
              <a:t>5. What is a riser tube used for?</a:t>
            </a:r>
          </a:p>
          <a:p>
            <a:pPr>
              <a:lnSpc>
                <a:spcPct val="90000"/>
              </a:lnSpc>
            </a:pPr>
            <a:r>
              <a:rPr lang="en-US" sz="1400" dirty="0"/>
              <a:t>Answer:</a:t>
            </a:r>
          </a:p>
          <a:p>
            <a:pPr indent="-228600">
              <a:lnSpc>
                <a:spcPct val="90000"/>
              </a:lnSpc>
              <a:buFont typeface="Arial" panose="020B0604020202020204" pitchFamily="34" charset="0"/>
              <a:buChar char="•"/>
            </a:pPr>
            <a:r>
              <a:rPr lang="en-US" sz="1400" dirty="0"/>
              <a:t>A riser tube or “riser” is used in building infrastructure to facilitate the vertical transportation of various utilities and services between different floors of a building.</a:t>
            </a:r>
          </a:p>
          <a:p>
            <a:pPr marL="342900" indent="-228600">
              <a:lnSpc>
                <a:spcPct val="90000"/>
              </a:lnSpc>
              <a:buFont typeface="Arial" panose="020B0604020202020204" pitchFamily="34" charset="0"/>
              <a:buChar char="•"/>
            </a:pPr>
            <a:endParaRPr lang="en-US" sz="1400" dirty="0"/>
          </a:p>
          <a:p>
            <a:pPr marL="342900" indent="-228600">
              <a:lnSpc>
                <a:spcPct val="90000"/>
              </a:lnSpc>
              <a:buFont typeface="Arial" panose="020B0604020202020204" pitchFamily="34" charset="0"/>
              <a:buChar char="•"/>
            </a:pPr>
            <a:endParaRPr lang="en-US" sz="1400" dirty="0"/>
          </a:p>
          <a:p>
            <a:pPr marL="342900" indent="-228600">
              <a:lnSpc>
                <a:spcPct val="90000"/>
              </a:lnSpc>
              <a:buFont typeface="Arial" panose="020B0604020202020204" pitchFamily="34" charset="0"/>
              <a:buChar char="•"/>
            </a:pPr>
            <a:endParaRPr lang="en-US" sz="1400" dirty="0"/>
          </a:p>
          <a:p>
            <a:pPr indent="-228600">
              <a:lnSpc>
                <a:spcPct val="90000"/>
              </a:lnSpc>
              <a:buFont typeface="Arial" panose="020B0604020202020204" pitchFamily="34" charset="0"/>
              <a:buChar char="•"/>
            </a:pPr>
            <a:r>
              <a:rPr lang="en-US" sz="1400" dirty="0"/>
              <a:t>6. Is the grounding of equipment mostly a safety or a performance concern?</a:t>
            </a:r>
          </a:p>
          <a:p>
            <a:pPr>
              <a:lnSpc>
                <a:spcPct val="90000"/>
              </a:lnSpc>
            </a:pPr>
            <a:r>
              <a:rPr lang="en-US" sz="1400" dirty="0"/>
              <a:t>Answer:</a:t>
            </a:r>
          </a:p>
          <a:p>
            <a:pPr indent="-228600">
              <a:lnSpc>
                <a:spcPct val="90000"/>
              </a:lnSpc>
              <a:buFont typeface="Arial" panose="020B0604020202020204" pitchFamily="34" charset="0"/>
              <a:buChar char="•"/>
            </a:pPr>
            <a:r>
              <a:rPr lang="en-US" sz="1400" dirty="0"/>
              <a:t>The grounding equipment is primarily a safety concern, but also has significant implications for performance.</a:t>
            </a:r>
          </a:p>
        </p:txBody>
      </p:sp>
    </p:spTree>
    <p:extLst>
      <p:ext uri="{BB962C8B-B14F-4D97-AF65-F5344CB8AC3E}">
        <p14:creationId xmlns:p14="http://schemas.microsoft.com/office/powerpoint/2010/main" val="3378815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1EB83D-E462-3EFE-1911-FCD5ECEA8E96}"/>
              </a:ext>
            </a:extLst>
          </p:cNvPr>
          <p:cNvSpPr>
            <a:spLocks noGrp="1"/>
          </p:cNvSpPr>
          <p:nvPr>
            <p:ph type="ctrTitle"/>
          </p:nvPr>
        </p:nvSpPr>
        <p:spPr>
          <a:xfrm>
            <a:off x="5297762" y="640080"/>
            <a:ext cx="6251110" cy="3566160"/>
          </a:xfrm>
        </p:spPr>
        <p:txBody>
          <a:bodyPr anchor="b">
            <a:normAutofit/>
          </a:bodyPr>
          <a:lstStyle/>
          <a:p>
            <a:pPr algn="l"/>
            <a:r>
              <a:rPr lang="en-US" sz="5400"/>
              <a:t>Introduction</a:t>
            </a:r>
          </a:p>
        </p:txBody>
      </p:sp>
      <p:sp>
        <p:nvSpPr>
          <p:cNvPr id="3" name="Subtitle 2">
            <a:extLst>
              <a:ext uri="{FF2B5EF4-FFF2-40B4-BE49-F238E27FC236}">
                <a16:creationId xmlns:a16="http://schemas.microsoft.com/office/drawing/2014/main" id="{33C0CFA6-7E79-4FC8-65B1-355D64C9C90C}"/>
              </a:ext>
            </a:extLst>
          </p:cNvPr>
          <p:cNvSpPr>
            <a:spLocks noGrp="1"/>
          </p:cNvSpPr>
          <p:nvPr>
            <p:ph type="subTitle" idx="1"/>
          </p:nvPr>
        </p:nvSpPr>
        <p:spPr>
          <a:xfrm>
            <a:off x="5297760" y="4636008"/>
            <a:ext cx="6251111" cy="1572768"/>
          </a:xfrm>
        </p:spPr>
        <p:txBody>
          <a:bodyPr>
            <a:normAutofit/>
          </a:bodyPr>
          <a:lstStyle/>
          <a:p>
            <a:pPr algn="l"/>
            <a:r>
              <a:rPr lang="en-US" sz="1700">
                <a:latin typeface="Roman Times"/>
              </a:rPr>
              <a:t>Hello My Name is Robert Wilkins. I attend DeVry University; the purpose of this  Presentation is to show you the process &amp; challenges I’ve came across during this course. The next few slides are covering the challenges , skills and a preview of every course project followed by a Conclusion slide that explains the overall point of this project.</a:t>
            </a:r>
          </a:p>
        </p:txBody>
      </p:sp>
      <p:pic>
        <p:nvPicPr>
          <p:cNvPr id="5" name="Picture 4">
            <a:extLst>
              <a:ext uri="{FF2B5EF4-FFF2-40B4-BE49-F238E27FC236}">
                <a16:creationId xmlns:a16="http://schemas.microsoft.com/office/drawing/2014/main" id="{87974651-EFEB-332E-0AC8-1E0EBCED2598}"/>
              </a:ext>
            </a:extLst>
          </p:cNvPr>
          <p:cNvPicPr>
            <a:picLocks noChangeAspect="1"/>
          </p:cNvPicPr>
          <p:nvPr/>
        </p:nvPicPr>
        <p:blipFill rotWithShape="1">
          <a:blip r:embed="rId2"/>
          <a:srcRect l="18087" r="30980"/>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273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6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1108" y="220196"/>
            <a:ext cx="7066893"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50" y="2099697"/>
            <a:ext cx="1456680"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2360385" y="1866059"/>
            <a:ext cx="2987899" cy="2240924"/>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ctrTitle"/>
          </p:nvPr>
        </p:nvSpPr>
        <p:spPr>
          <a:xfrm>
            <a:off x="4552950" y="1939159"/>
            <a:ext cx="5733470" cy="2751086"/>
          </a:xfrm>
        </p:spPr>
        <p:txBody>
          <a:bodyPr>
            <a:normAutofit/>
          </a:bodyPr>
          <a:lstStyle/>
          <a:p>
            <a:pPr algn="r">
              <a:lnSpc>
                <a:spcPct val="90000"/>
              </a:lnSpc>
            </a:pPr>
            <a:r>
              <a:rPr lang="en-US" sz="3100"/>
              <a:t>NETW310 Course Project</a:t>
            </a:r>
            <a:br>
              <a:rPr lang="en-US" sz="3100"/>
            </a:br>
            <a:br>
              <a:rPr lang="en-US" sz="3100"/>
            </a:br>
            <a:r>
              <a:rPr lang="en-US" sz="3100"/>
              <a:t>Module 5</a:t>
            </a:r>
            <a:br>
              <a:rPr lang="en-US" sz="3100"/>
            </a:br>
            <a:br>
              <a:rPr lang="en-US" sz="3100"/>
            </a:br>
            <a:r>
              <a:rPr lang="en-US" sz="3100"/>
              <a:t>Antenna Gain and Free Space Path Loss</a:t>
            </a:r>
          </a:p>
        </p:txBody>
      </p:sp>
    </p:spTree>
    <p:extLst>
      <p:ext uri="{BB962C8B-B14F-4D97-AF65-F5344CB8AC3E}">
        <p14:creationId xmlns:p14="http://schemas.microsoft.com/office/powerpoint/2010/main" val="86320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7624025" y="863980"/>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4001"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3" name="Content Placeholder 2"/>
          <p:cNvSpPr>
            <a:spLocks noGrp="1"/>
          </p:cNvSpPr>
          <p:nvPr>
            <p:ph idx="1"/>
          </p:nvPr>
        </p:nvSpPr>
        <p:spPr>
          <a:xfrm>
            <a:off x="5945222" y="1984443"/>
            <a:ext cx="4094129" cy="4192520"/>
          </a:xfrm>
        </p:spPr>
        <p:txBody>
          <a:bodyPr>
            <a:normAutofit/>
          </a:bodyPr>
          <a:lstStyle/>
          <a:p>
            <a:pPr>
              <a:buNone/>
            </a:pPr>
            <a:r>
              <a:rPr lang="en-US" dirty="0"/>
              <a:t>Rubric</a:t>
            </a:r>
          </a:p>
          <a:p>
            <a:pPr>
              <a:buNone/>
            </a:pPr>
            <a:endParaRPr lang="en-US" dirty="0"/>
          </a:p>
          <a:p>
            <a:pPr>
              <a:buNone/>
            </a:pPr>
            <a:endParaRPr lang="en-US" dirty="0"/>
          </a:p>
        </p:txBody>
      </p:sp>
      <p:graphicFrame>
        <p:nvGraphicFramePr>
          <p:cNvPr id="4" name="Table 3"/>
          <p:cNvGraphicFramePr>
            <a:graphicFrameLocks noGrp="1"/>
          </p:cNvGraphicFramePr>
          <p:nvPr/>
        </p:nvGraphicFramePr>
        <p:xfrm>
          <a:off x="2051387" y="2601933"/>
          <a:ext cx="3583037" cy="1484393"/>
        </p:xfrm>
        <a:graphic>
          <a:graphicData uri="http://schemas.openxmlformats.org/drawingml/2006/table">
            <a:tbl>
              <a:tblPr firstRow="1" bandRow="1">
                <a:solidFill>
                  <a:srgbClr val="F2F2F2">
                    <a:alpha val="45098"/>
                  </a:srgbClr>
                </a:solidFill>
                <a:tableStyleId>{5C22544A-7EE6-4342-B048-85BDC9FD1C3A}</a:tableStyleId>
              </a:tblPr>
              <a:tblGrid>
                <a:gridCol w="1238279">
                  <a:extLst>
                    <a:ext uri="{9D8B030D-6E8A-4147-A177-3AD203B41FA5}">
                      <a16:colId xmlns:a16="http://schemas.microsoft.com/office/drawing/2014/main" val="20000"/>
                    </a:ext>
                  </a:extLst>
                </a:gridCol>
                <a:gridCol w="1540455">
                  <a:extLst>
                    <a:ext uri="{9D8B030D-6E8A-4147-A177-3AD203B41FA5}">
                      <a16:colId xmlns:a16="http://schemas.microsoft.com/office/drawing/2014/main" val="20001"/>
                    </a:ext>
                  </a:extLst>
                </a:gridCol>
                <a:gridCol w="804303">
                  <a:extLst>
                    <a:ext uri="{9D8B030D-6E8A-4147-A177-3AD203B41FA5}">
                      <a16:colId xmlns:a16="http://schemas.microsoft.com/office/drawing/2014/main" val="20002"/>
                    </a:ext>
                  </a:extLst>
                </a:gridCol>
              </a:tblGrid>
              <a:tr h="391929">
                <a:tc>
                  <a:txBody>
                    <a:bodyPr/>
                    <a:lstStyle/>
                    <a:p>
                      <a:pPr algn="ctr"/>
                      <a:r>
                        <a:rPr lang="en-US" sz="1400" b="0" cap="none" spc="0">
                          <a:solidFill>
                            <a:schemeClr val="bg1"/>
                          </a:solidFill>
                        </a:rPr>
                        <a:t>Activity</a:t>
                      </a:r>
                    </a:p>
                  </a:txBody>
                  <a:tcPr marL="92582" marR="92582" marT="92582" marB="46291" anchor="ctr">
                    <a:lnL w="12700" cmpd="sng">
                      <a:noFill/>
                    </a:lnL>
                    <a:lnR w="12700" cmpd="sng">
                      <a:noFill/>
                    </a:lnR>
                    <a:lnT w="19050" cap="flat" cmpd="sng" algn="ctr">
                      <a:noFill/>
                      <a:prstDash val="solid"/>
                    </a:lnT>
                    <a:lnB w="38100" cmpd="sng">
                      <a:noFill/>
                    </a:lnB>
                    <a:solidFill>
                      <a:schemeClr val="tx1"/>
                    </a:solidFill>
                  </a:tcPr>
                </a:tc>
                <a:tc>
                  <a:txBody>
                    <a:bodyPr/>
                    <a:lstStyle/>
                    <a:p>
                      <a:pPr algn="ctr"/>
                      <a:r>
                        <a:rPr lang="en-US" sz="1400" b="0" cap="none" spc="0">
                          <a:solidFill>
                            <a:schemeClr val="bg1"/>
                          </a:solidFill>
                        </a:rPr>
                        <a:t>Requirement(s)</a:t>
                      </a:r>
                    </a:p>
                  </a:txBody>
                  <a:tcPr marL="92582" marR="92582" marT="92582" marB="46291" anchor="ctr">
                    <a:lnL w="12700" cmpd="sng">
                      <a:noFill/>
                    </a:lnL>
                    <a:lnR w="12700" cmpd="sng">
                      <a:noFill/>
                    </a:lnR>
                    <a:lnT w="19050" cap="flat" cmpd="sng" algn="ctr">
                      <a:noFill/>
                      <a:prstDash val="solid"/>
                    </a:lnT>
                    <a:lnB w="38100" cmpd="sng">
                      <a:noFill/>
                    </a:lnB>
                    <a:solidFill>
                      <a:schemeClr val="tx1"/>
                    </a:solidFill>
                  </a:tcPr>
                </a:tc>
                <a:tc>
                  <a:txBody>
                    <a:bodyPr/>
                    <a:lstStyle/>
                    <a:p>
                      <a:pPr algn="ctr"/>
                      <a:r>
                        <a:rPr lang="en-US" sz="1400" b="0" cap="none" spc="0">
                          <a:solidFill>
                            <a:schemeClr val="bg1"/>
                          </a:solidFill>
                        </a:rPr>
                        <a:t>Points</a:t>
                      </a:r>
                    </a:p>
                  </a:txBody>
                  <a:tcPr marL="92582" marR="92582" marT="92582" marB="46291"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10000"/>
                  </a:ext>
                </a:extLst>
              </a:tr>
              <a:tr h="546232">
                <a:tc>
                  <a:txBody>
                    <a:bodyPr/>
                    <a:lstStyle/>
                    <a:p>
                      <a:r>
                        <a:rPr lang="en-US" sz="1200" cap="none" spc="0">
                          <a:solidFill>
                            <a:schemeClr val="tx1"/>
                          </a:solidFill>
                        </a:rPr>
                        <a:t>Antenna Gain</a:t>
                      </a:r>
                    </a:p>
                  </a:txBody>
                  <a:tcPr marL="92582" marR="92582" marT="92582" marB="46291">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ctr"/>
                      <a:r>
                        <a:rPr lang="en-US" sz="1200" cap="none" spc="0" baseline="0">
                          <a:solidFill>
                            <a:schemeClr val="tx1"/>
                          </a:solidFill>
                        </a:rPr>
                        <a:t>Answer five questions</a:t>
                      </a:r>
                    </a:p>
                  </a:txBody>
                  <a:tcPr marL="92582" marR="92582" marT="92582" marB="46291">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ctr"/>
                      <a:r>
                        <a:rPr lang="en-US" sz="1200" cap="none" spc="0">
                          <a:solidFill>
                            <a:schemeClr val="tx1"/>
                          </a:solidFill>
                        </a:rPr>
                        <a:t>22</a:t>
                      </a:r>
                    </a:p>
                  </a:txBody>
                  <a:tcPr marL="92582" marR="92582" marT="92582" marB="46291">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3990099198"/>
                  </a:ext>
                </a:extLst>
              </a:tr>
              <a:tr h="546232">
                <a:tc>
                  <a:txBody>
                    <a:bodyPr/>
                    <a:lstStyle/>
                    <a:p>
                      <a:r>
                        <a:rPr lang="en-US" sz="1200" cap="none" spc="0">
                          <a:solidFill>
                            <a:schemeClr val="tx1"/>
                          </a:solidFill>
                        </a:rPr>
                        <a:t>Free Space Path Loss</a:t>
                      </a:r>
                    </a:p>
                  </a:txBody>
                  <a:tcPr marL="92582" marR="92582" marT="92582" marB="46291">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a:r>
                        <a:rPr lang="en-US" sz="1200" cap="none" spc="0" baseline="0">
                          <a:solidFill>
                            <a:schemeClr val="tx1"/>
                          </a:solidFill>
                        </a:rPr>
                        <a:t>Answer nine questions</a:t>
                      </a:r>
                    </a:p>
                  </a:txBody>
                  <a:tcPr marL="92582" marR="92582" marT="92582" marB="46291">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a:r>
                        <a:rPr lang="en-US" sz="1200" cap="none" spc="0">
                          <a:solidFill>
                            <a:schemeClr val="tx1"/>
                          </a:solidFill>
                        </a:rPr>
                        <a:t>38</a:t>
                      </a:r>
                    </a:p>
                  </a:txBody>
                  <a:tcPr marL="92582" marR="92582" marT="92582" marB="46291">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2458136034"/>
                  </a:ext>
                </a:extLst>
              </a:tr>
            </a:tbl>
          </a:graphicData>
        </a:graphic>
      </p:graphicFrame>
    </p:spTree>
    <p:extLst>
      <p:ext uri="{BB962C8B-B14F-4D97-AF65-F5344CB8AC3E}">
        <p14:creationId xmlns:p14="http://schemas.microsoft.com/office/powerpoint/2010/main" val="2480782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6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3">
            <a:extLst>
              <a:ext uri="{FF2B5EF4-FFF2-40B4-BE49-F238E27FC236}">
                <a16:creationId xmlns:a16="http://schemas.microsoft.com/office/drawing/2014/main" id="{98EC6425-D2AA-4ED7-8955-375BF90E2444}"/>
              </a:ext>
            </a:extLst>
          </p:cNvPr>
          <p:cNvSpPr>
            <a:spLocks noGrp="1"/>
          </p:cNvSpPr>
          <p:nvPr>
            <p:ph type="title"/>
          </p:nvPr>
        </p:nvSpPr>
        <p:spPr>
          <a:xfrm>
            <a:off x="2039125" y="1153573"/>
            <a:ext cx="2400300" cy="4461163"/>
          </a:xfrm>
        </p:spPr>
        <p:txBody>
          <a:bodyPr vert="horz" lIns="91440" tIns="45720" rIns="91440" bIns="45720" rtlCol="0" anchor="ctr">
            <a:normAutofit/>
          </a:bodyPr>
          <a:lstStyle/>
          <a:p>
            <a:pPr>
              <a:lnSpc>
                <a:spcPct val="90000"/>
              </a:lnSpc>
            </a:pPr>
            <a:r>
              <a:rPr lang="en-US" sz="4400" b="0" kern="1200">
                <a:solidFill>
                  <a:srgbClr val="FFFFFF"/>
                </a:solidFill>
                <a:latin typeface="+mj-lt"/>
                <a:ea typeface="+mj-ea"/>
                <a:cs typeface="+mj-cs"/>
              </a:rPr>
              <a:t>Antenna Gain</a:t>
            </a: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186802" y="2455480"/>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6" name="Text Placeholder 6">
            <a:extLst>
              <a:ext uri="{FF2B5EF4-FFF2-40B4-BE49-F238E27FC236}">
                <a16:creationId xmlns:a16="http://schemas.microsoft.com/office/drawing/2014/main" id="{3C22B73B-8888-45A2-85B6-7AB09F8DE173}"/>
              </a:ext>
            </a:extLst>
          </p:cNvPr>
          <p:cNvSpPr txBox="1">
            <a:spLocks/>
          </p:cNvSpPr>
          <p:nvPr/>
        </p:nvSpPr>
        <p:spPr>
          <a:xfrm>
            <a:off x="4859481" y="591345"/>
            <a:ext cx="5179868" cy="5585619"/>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indent="-228600">
              <a:lnSpc>
                <a:spcPct val="90000"/>
              </a:lnSpc>
              <a:buFont typeface="Arial" panose="020B0604020202020204" pitchFamily="34" charset="0"/>
              <a:buChar char="•"/>
            </a:pPr>
            <a:r>
              <a:rPr lang="en-US" sz="1100"/>
              <a:t>1. What is the maximum theoretical antenna gain of a common dish antenna at the 2.4 GHz band? [4 points] </a:t>
            </a:r>
          </a:p>
          <a:p>
            <a:pPr indent="-228600">
              <a:lnSpc>
                <a:spcPct val="90000"/>
              </a:lnSpc>
              <a:buFont typeface="Arial" panose="020B0604020202020204" pitchFamily="34" charset="0"/>
              <a:buChar char="•"/>
            </a:pPr>
            <a:r>
              <a:rPr lang="en-US" sz="1100" b="1"/>
              <a:t>Answer: </a:t>
            </a:r>
          </a:p>
          <a:p>
            <a:pPr indent="-228600">
              <a:lnSpc>
                <a:spcPct val="90000"/>
              </a:lnSpc>
              <a:buFont typeface="Arial" panose="020B0604020202020204" pitchFamily="34" charset="0"/>
              <a:buChar char="•"/>
            </a:pPr>
            <a:r>
              <a:rPr lang="en-US" sz="1100" b="0" i="0">
                <a:effectLst/>
              </a:rPr>
              <a:t>The maximum theoretical gain of a common dish antenna at the 2.4 GHz band is </a:t>
            </a:r>
            <a:r>
              <a:rPr lang="en-US" sz="1100" i="0">
                <a:effectLst/>
              </a:rPr>
              <a:t>22.379 dBI</a:t>
            </a:r>
            <a:endParaRPr lang="en-US" sz="1100" b="1"/>
          </a:p>
          <a:p>
            <a:pPr indent="-228600">
              <a:lnSpc>
                <a:spcPct val="90000"/>
              </a:lnSpc>
              <a:buFont typeface="Arial" panose="020B0604020202020204" pitchFamily="34" charset="0"/>
              <a:buChar char="•"/>
            </a:pPr>
            <a:endParaRPr lang="en-US" sz="1100"/>
          </a:p>
          <a:p>
            <a:pPr indent="-228600">
              <a:lnSpc>
                <a:spcPct val="90000"/>
              </a:lnSpc>
              <a:buFont typeface="Arial" panose="020B0604020202020204" pitchFamily="34" charset="0"/>
              <a:buChar char="•"/>
            </a:pPr>
            <a:r>
              <a:rPr lang="en-US" sz="1100"/>
              <a:t>2. What is the maximum theoretical antenna gain of a common dish antenna at the 5 GHz band? [4 points] </a:t>
            </a:r>
          </a:p>
          <a:p>
            <a:pPr indent="-228600">
              <a:lnSpc>
                <a:spcPct val="90000"/>
              </a:lnSpc>
              <a:buFont typeface="Arial" panose="020B0604020202020204" pitchFamily="34" charset="0"/>
              <a:buChar char="•"/>
            </a:pPr>
            <a:r>
              <a:rPr lang="en-US" sz="1100" b="1"/>
              <a:t>Answer:</a:t>
            </a:r>
          </a:p>
          <a:p>
            <a:pPr indent="-228600">
              <a:lnSpc>
                <a:spcPct val="90000"/>
              </a:lnSpc>
              <a:buFont typeface="Arial" panose="020B0604020202020204" pitchFamily="34" charset="0"/>
              <a:buChar char="•"/>
            </a:pPr>
            <a:r>
              <a:rPr lang="en-US" sz="1100" b="0" i="0">
                <a:effectLst/>
              </a:rPr>
              <a:t>The maximum theoretical gain of a common dish antenna at the 5 GHz band is </a:t>
            </a:r>
            <a:r>
              <a:rPr lang="en-US" sz="1100" i="0">
                <a:effectLst/>
              </a:rPr>
              <a:t>29.079 Dbi.</a:t>
            </a:r>
            <a:endParaRPr lang="en-US" sz="1100"/>
          </a:p>
          <a:p>
            <a:pPr indent="-228600">
              <a:lnSpc>
                <a:spcPct val="90000"/>
              </a:lnSpc>
              <a:buFont typeface="Arial" panose="020B0604020202020204" pitchFamily="34" charset="0"/>
              <a:buChar char="•"/>
            </a:pPr>
            <a:endParaRPr lang="en-US" sz="1100"/>
          </a:p>
          <a:p>
            <a:pPr indent="-228600">
              <a:lnSpc>
                <a:spcPct val="90000"/>
              </a:lnSpc>
              <a:buFont typeface="Arial" panose="020B0604020202020204" pitchFamily="34" charset="0"/>
              <a:buChar char="•"/>
            </a:pPr>
            <a:r>
              <a:rPr lang="en-US" sz="1100"/>
              <a:t>3. Given the same sized reflector, which signals, high-frequency, or low-frequency, can be more efficiently focused by a common dish antenna (i.e., result in a higher antenna gain)? [</a:t>
            </a:r>
            <a:r>
              <a:rPr lang="en-US" sz="1100" b="1"/>
              <a:t>5 points</a:t>
            </a:r>
            <a:r>
              <a:rPr lang="en-US" sz="1100"/>
              <a:t>] </a:t>
            </a:r>
          </a:p>
          <a:p>
            <a:pPr indent="-228600">
              <a:lnSpc>
                <a:spcPct val="90000"/>
              </a:lnSpc>
              <a:buFont typeface="Arial" panose="020B0604020202020204" pitchFamily="34" charset="0"/>
              <a:buChar char="•"/>
            </a:pPr>
            <a:r>
              <a:rPr lang="en-US" sz="1100" b="1"/>
              <a:t>Answer: </a:t>
            </a:r>
          </a:p>
          <a:p>
            <a:pPr indent="-228600">
              <a:lnSpc>
                <a:spcPct val="90000"/>
              </a:lnSpc>
              <a:buFont typeface="Arial" panose="020B0604020202020204" pitchFamily="34" charset="0"/>
              <a:buChar char="•"/>
            </a:pPr>
            <a:r>
              <a:rPr lang="en-US" sz="1100"/>
              <a:t>A dish antenna, also known as a parabolic reflector, can more efficiently focus high frequency signals compared to low frequency signals given the same sized reflector.</a:t>
            </a:r>
          </a:p>
          <a:p>
            <a:pPr indent="-228600">
              <a:lnSpc>
                <a:spcPct val="90000"/>
              </a:lnSpc>
              <a:buFont typeface="Arial" panose="020B0604020202020204" pitchFamily="34" charset="0"/>
              <a:buChar char="•"/>
            </a:pPr>
            <a:endParaRPr lang="en-US" sz="1100"/>
          </a:p>
          <a:p>
            <a:pPr indent="-228600">
              <a:lnSpc>
                <a:spcPct val="90000"/>
              </a:lnSpc>
              <a:buFont typeface="Arial" panose="020B0604020202020204" pitchFamily="34" charset="0"/>
              <a:buChar char="•"/>
            </a:pPr>
            <a:r>
              <a:rPr lang="en-US" sz="1100"/>
              <a:t>4. What is the maximum theoretical antenna gain of the dish antenna used in the VLA radio telescopes in New Mexico at the 5 GHz band? [4 points] </a:t>
            </a:r>
          </a:p>
          <a:p>
            <a:pPr indent="-228600">
              <a:lnSpc>
                <a:spcPct val="90000"/>
              </a:lnSpc>
              <a:buFont typeface="Arial" panose="020B0604020202020204" pitchFamily="34" charset="0"/>
              <a:buChar char="•"/>
            </a:pPr>
            <a:r>
              <a:rPr lang="en-US" sz="1100" b="1"/>
              <a:t>Answer: </a:t>
            </a:r>
            <a:r>
              <a:rPr lang="en-US" sz="1100"/>
              <a:t>The maximum theoretical antenna gain of an antenna dish used in the VLA radio is 63.059 Dbi.</a:t>
            </a:r>
            <a:endParaRPr lang="en-US" sz="1100" b="1"/>
          </a:p>
          <a:p>
            <a:pPr indent="-228600">
              <a:lnSpc>
                <a:spcPct val="90000"/>
              </a:lnSpc>
              <a:buFont typeface="Arial" panose="020B0604020202020204" pitchFamily="34" charset="0"/>
              <a:buChar char="•"/>
            </a:pPr>
            <a:endParaRPr lang="en-US" sz="1100"/>
          </a:p>
          <a:p>
            <a:pPr indent="-228600">
              <a:lnSpc>
                <a:spcPct val="90000"/>
              </a:lnSpc>
              <a:buFont typeface="Arial" panose="020B0604020202020204" pitchFamily="34" charset="0"/>
              <a:buChar char="•"/>
            </a:pPr>
            <a:endParaRPr lang="en-US" sz="1100"/>
          </a:p>
          <a:p>
            <a:pPr indent="-228600">
              <a:lnSpc>
                <a:spcPct val="90000"/>
              </a:lnSpc>
              <a:buFont typeface="Arial" panose="020B0604020202020204" pitchFamily="34" charset="0"/>
              <a:buChar char="•"/>
            </a:pPr>
            <a:r>
              <a:rPr lang="en-US" sz="1100"/>
              <a:t>5. Given the same signal frequency, which dish antennas, large-sized or small-sized, are more efficient at focusing the signal (i.e., result in a higher antenna gain)? [</a:t>
            </a:r>
            <a:r>
              <a:rPr lang="en-US" sz="1100" b="1"/>
              <a:t>5 points</a:t>
            </a:r>
            <a:r>
              <a:rPr lang="en-US" sz="1100"/>
              <a:t>] </a:t>
            </a:r>
          </a:p>
          <a:p>
            <a:pPr indent="-228600">
              <a:lnSpc>
                <a:spcPct val="90000"/>
              </a:lnSpc>
              <a:buFont typeface="Arial" panose="020B0604020202020204" pitchFamily="34" charset="0"/>
              <a:buChar char="•"/>
            </a:pPr>
            <a:r>
              <a:rPr lang="en-US" sz="1100" b="1"/>
              <a:t>Answer: </a:t>
            </a:r>
            <a:r>
              <a:rPr lang="en-US" sz="1100"/>
              <a:t> Large sized dish antennas are more efficient at focusing a given frequency signal due to their larger effective aperture, narrower beamwidth, and higher gain.</a:t>
            </a:r>
            <a:endParaRPr lang="en-US" sz="1100" b="1"/>
          </a:p>
        </p:txBody>
      </p:sp>
    </p:spTree>
    <p:extLst>
      <p:ext uri="{BB962C8B-B14F-4D97-AF65-F5344CB8AC3E}">
        <p14:creationId xmlns:p14="http://schemas.microsoft.com/office/powerpoint/2010/main" val="1133724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6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reeform: Shape 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3">
            <a:extLst>
              <a:ext uri="{FF2B5EF4-FFF2-40B4-BE49-F238E27FC236}">
                <a16:creationId xmlns:a16="http://schemas.microsoft.com/office/drawing/2014/main" id="{98EC6425-D2AA-4ED7-8955-375BF90E2444}"/>
              </a:ext>
            </a:extLst>
          </p:cNvPr>
          <p:cNvSpPr>
            <a:spLocks noGrp="1"/>
          </p:cNvSpPr>
          <p:nvPr>
            <p:ph type="title"/>
          </p:nvPr>
        </p:nvSpPr>
        <p:spPr>
          <a:xfrm>
            <a:off x="2039125" y="1153573"/>
            <a:ext cx="2400300" cy="4461163"/>
          </a:xfrm>
        </p:spPr>
        <p:txBody>
          <a:bodyPr vert="horz" lIns="91440" tIns="45720" rIns="91440" bIns="45720" rtlCol="0" anchor="ctr">
            <a:normAutofit/>
          </a:bodyPr>
          <a:lstStyle/>
          <a:p>
            <a:pPr>
              <a:lnSpc>
                <a:spcPct val="90000"/>
              </a:lnSpc>
            </a:pPr>
            <a:r>
              <a:rPr lang="en-US" sz="4400" b="0" kern="1200">
                <a:solidFill>
                  <a:srgbClr val="FFFFFF"/>
                </a:solidFill>
                <a:latin typeface="+mj-lt"/>
                <a:ea typeface="+mj-ea"/>
                <a:cs typeface="+mj-cs"/>
              </a:rPr>
              <a:t>Free Space Path Loss</a:t>
            </a:r>
          </a:p>
        </p:txBody>
      </p:sp>
      <p:sp>
        <p:nvSpPr>
          <p:cNvPr id="10" name="Arc 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186802" y="2455480"/>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6" name="Text Placeholder 6">
            <a:extLst>
              <a:ext uri="{FF2B5EF4-FFF2-40B4-BE49-F238E27FC236}">
                <a16:creationId xmlns:a16="http://schemas.microsoft.com/office/drawing/2014/main" id="{3C22B73B-8888-45A2-85B6-7AB09F8DE173}"/>
              </a:ext>
            </a:extLst>
          </p:cNvPr>
          <p:cNvSpPr txBox="1">
            <a:spLocks/>
          </p:cNvSpPr>
          <p:nvPr/>
        </p:nvSpPr>
        <p:spPr>
          <a:xfrm>
            <a:off x="4859481" y="591345"/>
            <a:ext cx="5179868" cy="5585619"/>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indent="-228600">
              <a:lnSpc>
                <a:spcPct val="90000"/>
              </a:lnSpc>
              <a:buFont typeface="Arial" panose="020B0604020202020204" pitchFamily="34" charset="0"/>
              <a:buChar char="•"/>
            </a:pPr>
            <a:r>
              <a:rPr lang="en-US" sz="1000" dirty="0"/>
              <a:t>1. What is the free space path loss in dB at the 2.4 GHz band? [4 points] </a:t>
            </a:r>
            <a:r>
              <a:rPr lang="en-US" sz="1000" b="1" dirty="0"/>
              <a:t>Answer:</a:t>
            </a:r>
          </a:p>
          <a:p>
            <a:pPr indent="-228600">
              <a:lnSpc>
                <a:spcPct val="90000"/>
              </a:lnSpc>
              <a:buFont typeface="Arial" panose="020B0604020202020204" pitchFamily="34" charset="0"/>
              <a:buChar char="•"/>
            </a:pPr>
            <a:r>
              <a:rPr lang="en-US" sz="1000" dirty="0"/>
              <a:t>The free space path loss increases with distance, and the formula can be used to calculate the loss for any given distance at the 2.4GHz band.</a:t>
            </a:r>
          </a:p>
          <a:p>
            <a:pPr indent="-228600">
              <a:lnSpc>
                <a:spcPct val="90000"/>
              </a:lnSpc>
              <a:buFont typeface="Arial" panose="020B0604020202020204" pitchFamily="34" charset="0"/>
              <a:buChar char="•"/>
            </a:pPr>
            <a:r>
              <a:rPr lang="en-US" sz="1000" dirty="0"/>
              <a:t>2. What is the free space path loss in dB at the 5 GHz band? [4 points] </a:t>
            </a:r>
            <a:r>
              <a:rPr lang="en-US" sz="1000" b="1" dirty="0"/>
              <a:t>Answer:</a:t>
            </a:r>
          </a:p>
          <a:p>
            <a:pPr indent="-228600">
              <a:lnSpc>
                <a:spcPct val="90000"/>
              </a:lnSpc>
              <a:buFont typeface="Arial" panose="020B0604020202020204" pitchFamily="34" charset="0"/>
              <a:buChar char="•"/>
            </a:pPr>
            <a:r>
              <a:rPr lang="en-US" sz="1000" dirty="0"/>
              <a:t>The free space path loss increases with distance, and the formula can be used to calculate the loss for any given distance at the 5 GHz band.</a:t>
            </a:r>
          </a:p>
          <a:p>
            <a:pPr indent="-228600">
              <a:lnSpc>
                <a:spcPct val="90000"/>
              </a:lnSpc>
              <a:buFont typeface="Arial" panose="020B0604020202020204" pitchFamily="34" charset="0"/>
              <a:buChar char="•"/>
            </a:pPr>
            <a:r>
              <a:rPr lang="en-US" sz="1000" dirty="0"/>
              <a:t>3. How does the free space path loss at a higher frequency (e.g., the 5 GHz band) compare with that at a lower frequency (e.g., the 2.4 GHz band)? [</a:t>
            </a:r>
            <a:r>
              <a:rPr lang="en-US" sz="1000" b="1" dirty="0"/>
              <a:t>5 points</a:t>
            </a:r>
            <a:r>
              <a:rPr lang="en-US" sz="1000" dirty="0"/>
              <a:t>] </a:t>
            </a:r>
          </a:p>
          <a:p>
            <a:pPr indent="-228600">
              <a:lnSpc>
                <a:spcPct val="90000"/>
              </a:lnSpc>
              <a:buFont typeface="Arial" panose="020B0604020202020204" pitchFamily="34" charset="0"/>
              <a:buChar char="•"/>
            </a:pPr>
            <a:r>
              <a:rPr lang="en-US" sz="1000" b="1" dirty="0"/>
              <a:t>Answer:</a:t>
            </a:r>
            <a:r>
              <a:rPr lang="en-US" sz="1000" dirty="0"/>
              <a:t> </a:t>
            </a:r>
            <a:r>
              <a:rPr lang="en-US" sz="1000" b="0" i="0" dirty="0">
                <a:effectLst/>
                <a:highlight>
                  <a:srgbClr val="FFFFFF"/>
                </a:highlight>
              </a:rPr>
              <a:t>The free space path loss (FSPL) increases with frequency. This is because higher frequencies have shorter wavelengths, which results in more rapid attenuation over distance.</a:t>
            </a:r>
            <a:endParaRPr lang="en-US" sz="1000" dirty="0"/>
          </a:p>
          <a:p>
            <a:pPr indent="-228600">
              <a:lnSpc>
                <a:spcPct val="90000"/>
              </a:lnSpc>
              <a:buFont typeface="Arial" panose="020B0604020202020204" pitchFamily="34" charset="0"/>
              <a:buChar char="•"/>
            </a:pPr>
            <a:endParaRPr lang="en-US" sz="1000" dirty="0"/>
          </a:p>
          <a:p>
            <a:pPr indent="-228600">
              <a:lnSpc>
                <a:spcPct val="90000"/>
              </a:lnSpc>
              <a:buFont typeface="Arial" panose="020B0604020202020204" pitchFamily="34" charset="0"/>
              <a:buChar char="•"/>
            </a:pPr>
            <a:r>
              <a:rPr lang="en-US" sz="1000" dirty="0"/>
              <a:t>4. What is the free space path loss in dB over 20 meters at the 2.4 GHz band? [4 points] </a:t>
            </a:r>
          </a:p>
          <a:p>
            <a:pPr indent="-228600">
              <a:lnSpc>
                <a:spcPct val="90000"/>
              </a:lnSpc>
              <a:buFont typeface="Arial" panose="020B0604020202020204" pitchFamily="34" charset="0"/>
              <a:buChar char="•"/>
            </a:pPr>
            <a:r>
              <a:rPr lang="en-US" sz="1000" b="1" dirty="0"/>
              <a:t>Answer:</a:t>
            </a:r>
          </a:p>
          <a:p>
            <a:pPr indent="-228600">
              <a:lnSpc>
                <a:spcPct val="90000"/>
              </a:lnSpc>
              <a:buFont typeface="Arial" panose="020B0604020202020204" pitchFamily="34" charset="0"/>
              <a:buChar char="•"/>
            </a:pPr>
            <a:r>
              <a:rPr lang="en-US" sz="1000" b="0" i="0" dirty="0">
                <a:effectLst/>
                <a:highlight>
                  <a:srgbClr val="FFFFFF"/>
                </a:highlight>
              </a:rPr>
              <a:t>Thus, at any given distance, the free space path loss at 5 GHz is consistently 6.376 dB higher than at 2.4 GHz. This difference is solely due to the frequency difference, as higher frequencies have shorter wavelengths, leading to greater loss over the same distance.</a:t>
            </a:r>
            <a:endParaRPr lang="en-US" sz="1000" dirty="0"/>
          </a:p>
          <a:p>
            <a:pPr indent="-228600">
              <a:lnSpc>
                <a:spcPct val="90000"/>
              </a:lnSpc>
              <a:buFont typeface="Arial" panose="020B0604020202020204" pitchFamily="34" charset="0"/>
              <a:buChar char="•"/>
            </a:pPr>
            <a:r>
              <a:rPr lang="en-US" sz="1000" dirty="0"/>
              <a:t>5. What is the free space path loss in dB over 40 meters at the 2.4 GHz band? [4 points] </a:t>
            </a:r>
          </a:p>
          <a:p>
            <a:pPr indent="-228600">
              <a:lnSpc>
                <a:spcPct val="90000"/>
              </a:lnSpc>
              <a:buFont typeface="Arial" panose="020B0604020202020204" pitchFamily="34" charset="0"/>
              <a:buChar char="•"/>
            </a:pPr>
            <a:r>
              <a:rPr lang="en-US" sz="1000" b="1" dirty="0"/>
              <a:t>Answer:</a:t>
            </a:r>
            <a:r>
              <a:rPr lang="en-US" sz="1000" b="0" i="0" dirty="0">
                <a:effectLst/>
                <a:highlight>
                  <a:srgbClr val="FFFFFF"/>
                </a:highlight>
              </a:rPr>
              <a:t> Therefore, the free space path loss over 40 meters at the 2.4 GHz band is approximately 72.1 </a:t>
            </a:r>
            <a:r>
              <a:rPr lang="en-US" sz="1000" b="0" i="0" dirty="0" err="1">
                <a:effectLst/>
                <a:highlight>
                  <a:srgbClr val="FFFFFF"/>
                </a:highlight>
              </a:rPr>
              <a:t>dBi</a:t>
            </a:r>
            <a:r>
              <a:rPr lang="en-US" sz="1000" b="0" i="0" dirty="0">
                <a:effectLst/>
                <a:highlight>
                  <a:srgbClr val="FFFFFF"/>
                </a:highlight>
              </a:rPr>
              <a:t>.</a:t>
            </a:r>
            <a:endParaRPr lang="en-US" sz="1000" b="1" dirty="0"/>
          </a:p>
          <a:p>
            <a:pPr indent="-228600">
              <a:lnSpc>
                <a:spcPct val="90000"/>
              </a:lnSpc>
              <a:buFont typeface="Arial" panose="020B0604020202020204" pitchFamily="34" charset="0"/>
              <a:buChar char="•"/>
            </a:pPr>
            <a:endParaRPr lang="en-US" sz="1000" b="1" dirty="0"/>
          </a:p>
          <a:p>
            <a:pPr indent="-228600">
              <a:lnSpc>
                <a:spcPct val="90000"/>
              </a:lnSpc>
              <a:buFont typeface="Arial" panose="020B0604020202020204" pitchFamily="34" charset="0"/>
              <a:buChar char="•"/>
            </a:pPr>
            <a:r>
              <a:rPr lang="en-US" sz="1000" dirty="0"/>
              <a:t>6. What is the free space path loss in dB over 80 meters at the 2.4 GHz band? [4 points] </a:t>
            </a:r>
          </a:p>
          <a:p>
            <a:pPr indent="-228600">
              <a:lnSpc>
                <a:spcPct val="90000"/>
              </a:lnSpc>
              <a:buFont typeface="Arial" panose="020B0604020202020204" pitchFamily="34" charset="0"/>
              <a:buChar char="•"/>
            </a:pPr>
            <a:r>
              <a:rPr lang="en-US" sz="1000" b="1" dirty="0"/>
              <a:t>Answer:</a:t>
            </a:r>
            <a:r>
              <a:rPr lang="en-US" sz="1000" b="0" i="0" dirty="0">
                <a:effectLst/>
                <a:highlight>
                  <a:srgbClr val="FFFFFF"/>
                </a:highlight>
              </a:rPr>
              <a:t> Therefore, the free space path loss over 80 meters at the 2.4 GHz band is approximately 78.1 </a:t>
            </a:r>
            <a:r>
              <a:rPr lang="en-US" sz="1000" b="0" i="0" dirty="0" err="1">
                <a:effectLst/>
                <a:highlight>
                  <a:srgbClr val="FFFFFF"/>
                </a:highlight>
              </a:rPr>
              <a:t>dBi</a:t>
            </a:r>
            <a:r>
              <a:rPr lang="en-US" sz="1000" b="0" i="0" dirty="0">
                <a:effectLst/>
                <a:highlight>
                  <a:srgbClr val="FFFFFF"/>
                </a:highlight>
              </a:rPr>
              <a:t>.</a:t>
            </a:r>
            <a:endParaRPr lang="en-US" sz="1000" b="1" dirty="0"/>
          </a:p>
          <a:p>
            <a:pPr indent="-228600">
              <a:lnSpc>
                <a:spcPct val="90000"/>
              </a:lnSpc>
              <a:buFont typeface="Arial" panose="020B0604020202020204" pitchFamily="34" charset="0"/>
              <a:buChar char="•"/>
            </a:pPr>
            <a:endParaRPr lang="en-US" sz="1000" b="1" dirty="0"/>
          </a:p>
          <a:p>
            <a:pPr indent="-228600">
              <a:lnSpc>
                <a:spcPct val="90000"/>
              </a:lnSpc>
              <a:buFont typeface="Arial" panose="020B0604020202020204" pitchFamily="34" charset="0"/>
              <a:buChar char="•"/>
            </a:pPr>
            <a:r>
              <a:rPr lang="en-US" sz="1000" dirty="0"/>
              <a:t>7. When the distance doubles, how does free space path loss in dB change approximately? [</a:t>
            </a:r>
            <a:r>
              <a:rPr lang="en-US" sz="1000" b="1" dirty="0"/>
              <a:t>5 points</a:t>
            </a:r>
            <a:r>
              <a:rPr lang="en-US" sz="1000" dirty="0"/>
              <a:t>] </a:t>
            </a:r>
          </a:p>
          <a:p>
            <a:pPr indent="-228600">
              <a:lnSpc>
                <a:spcPct val="90000"/>
              </a:lnSpc>
              <a:buFont typeface="Arial" panose="020B0604020202020204" pitchFamily="34" charset="0"/>
              <a:buChar char="•"/>
            </a:pPr>
            <a:r>
              <a:rPr lang="en-US" sz="1000" b="1" dirty="0"/>
              <a:t>Answer:</a:t>
            </a:r>
            <a:r>
              <a:rPr lang="en-US" sz="1000" b="0" i="0" dirty="0">
                <a:effectLst/>
                <a:highlight>
                  <a:srgbClr val="FFFFFF"/>
                </a:highlight>
              </a:rPr>
              <a:t> So, when the distance doubles, the free space path loss increases by approximately 6 </a:t>
            </a:r>
            <a:r>
              <a:rPr lang="en-US" sz="1000" b="0" i="0" dirty="0" err="1">
                <a:effectLst/>
                <a:highlight>
                  <a:srgbClr val="FFFFFF"/>
                </a:highlight>
              </a:rPr>
              <a:t>dB.</a:t>
            </a:r>
            <a:endParaRPr lang="en-US" sz="1000" b="1" dirty="0"/>
          </a:p>
          <a:p>
            <a:pPr indent="-228600">
              <a:lnSpc>
                <a:spcPct val="90000"/>
              </a:lnSpc>
              <a:buFont typeface="Arial" panose="020B0604020202020204" pitchFamily="34" charset="0"/>
              <a:buChar char="•"/>
            </a:pPr>
            <a:endParaRPr lang="en-US" sz="1000" dirty="0"/>
          </a:p>
        </p:txBody>
      </p:sp>
    </p:spTree>
    <p:extLst>
      <p:ext uri="{BB962C8B-B14F-4D97-AF65-F5344CB8AC3E}">
        <p14:creationId xmlns:p14="http://schemas.microsoft.com/office/powerpoint/2010/main" val="4071258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6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Oval 12">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90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3">
            <a:extLst>
              <a:ext uri="{FF2B5EF4-FFF2-40B4-BE49-F238E27FC236}">
                <a16:creationId xmlns:a16="http://schemas.microsoft.com/office/drawing/2014/main" id="{98EC6425-D2AA-4ED7-8955-375BF90E2444}"/>
              </a:ext>
            </a:extLst>
          </p:cNvPr>
          <p:cNvSpPr>
            <a:spLocks noGrp="1"/>
          </p:cNvSpPr>
          <p:nvPr>
            <p:ph type="title"/>
          </p:nvPr>
        </p:nvSpPr>
        <p:spPr>
          <a:xfrm>
            <a:off x="2402305" y="1396686"/>
            <a:ext cx="2430380" cy="4064628"/>
          </a:xfrm>
        </p:spPr>
        <p:txBody>
          <a:bodyPr vert="horz" lIns="91440" tIns="45720" rIns="91440" bIns="45720" rtlCol="0" anchor="ctr">
            <a:normAutofit/>
          </a:bodyPr>
          <a:lstStyle/>
          <a:p>
            <a:pPr>
              <a:lnSpc>
                <a:spcPct val="90000"/>
              </a:lnSpc>
            </a:pPr>
            <a:r>
              <a:rPr lang="en-US" sz="4400" b="0" kern="1200">
                <a:solidFill>
                  <a:srgbClr val="FFFFFF"/>
                </a:solidFill>
                <a:latin typeface="+mj-lt"/>
                <a:ea typeface="+mj-ea"/>
                <a:cs typeface="+mj-cs"/>
              </a:rPr>
              <a:t>Free Space Path Loss Cont.</a:t>
            </a:r>
          </a:p>
        </p:txBody>
      </p:sp>
      <p:sp>
        <p:nvSpPr>
          <p:cNvPr id="15" name="Arc 14">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036790" y="941149"/>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6537"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mc:AlternateContent xmlns:mc="http://schemas.openxmlformats.org/markup-compatibility/2006">
        <mc:Choice xmlns:a14="http://schemas.microsoft.com/office/drawing/2010/main" Requires="a14">
          <p:sp>
            <p:nvSpPr>
              <p:cNvPr id="6" name="Text Placeholder 6">
                <a:extLst>
                  <a:ext uri="{FF2B5EF4-FFF2-40B4-BE49-F238E27FC236}">
                    <a16:creationId xmlns:a16="http://schemas.microsoft.com/office/drawing/2014/main" id="{3C22B73B-8888-45A2-85B6-7AB09F8DE173}"/>
                  </a:ext>
                </a:extLst>
              </p:cNvPr>
              <p:cNvSpPr txBox="1">
                <a:spLocks/>
              </p:cNvSpPr>
              <p:nvPr/>
            </p:nvSpPr>
            <p:spPr>
              <a:xfrm>
                <a:off x="5551614" y="1526034"/>
                <a:ext cx="4152298" cy="3935281"/>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indent="-228600">
                  <a:lnSpc>
                    <a:spcPct val="90000"/>
                  </a:lnSpc>
                  <a:spcBef>
                    <a:spcPts val="0"/>
                  </a:spcBef>
                  <a:buFont typeface="Arial" panose="020B0604020202020204" pitchFamily="34" charset="0"/>
                  <a:buChar char="•"/>
                </a:pPr>
                <a:r>
                  <a:rPr lang="en-US" sz="1400"/>
                  <a:t>8. </a:t>
                </a:r>
                <a:r>
                  <a:rPr lang="en-US" sz="1400">
                    <a:effectLst/>
                  </a:rPr>
                  <a:t>Use a scientific calculator to calculate Delta </a:t>
                </a:r>
                <a14:m>
                  <m:oMath xmlns:m="http://schemas.openxmlformats.org/officeDocument/2006/math">
                    <m:sSub>
                      <m:sSubPr>
                        <m:ctrlPr>
                          <a:rPr lang="en-US" sz="1400" i="1">
                            <a:effectLst/>
                            <a:latin typeface="Cambria Math" panose="02040503050406030204" pitchFamily="18" charset="0"/>
                          </a:rPr>
                        </m:ctrlPr>
                      </m:sSubPr>
                      <m:e>
                        <m:r>
                          <a:rPr lang="en-US" sz="1400" i="1">
                            <a:effectLst/>
                            <a:latin typeface="Cambria Math" panose="02040503050406030204" pitchFamily="18" charset="0"/>
                          </a:rPr>
                          <m:t>𝐿</m:t>
                        </m:r>
                      </m:e>
                      <m:sub>
                        <m:r>
                          <a:rPr lang="en-US" sz="1400" i="1">
                            <a:effectLst/>
                            <a:latin typeface="Cambria Math" panose="02040503050406030204" pitchFamily="18" charset="0"/>
                          </a:rPr>
                          <m:t>𝑓𝑆</m:t>
                        </m:r>
                      </m:sub>
                    </m:sSub>
                  </m:oMath>
                </a14:m>
                <a:r>
                  <a:rPr lang="en-US" sz="1400">
                    <a:effectLst/>
                  </a:rPr>
                  <a:t> for D1 = 20 meters and D2 = 40 meters. </a:t>
                </a:r>
                <a:r>
                  <a:rPr lang="en-US" sz="1400"/>
                  <a:t>[4 points] </a:t>
                </a:r>
                <a:r>
                  <a:rPr lang="en-US" sz="1400">
                    <a:effectLst/>
                  </a:rPr>
                  <a:t> </a:t>
                </a:r>
              </a:p>
              <a:p>
                <a:pPr indent="-228600">
                  <a:lnSpc>
                    <a:spcPct val="90000"/>
                  </a:lnSpc>
                  <a:spcBef>
                    <a:spcPts val="0"/>
                  </a:spcBef>
                  <a:buFont typeface="Arial" panose="020B0604020202020204" pitchFamily="34" charset="0"/>
                  <a:buChar char="•"/>
                </a:pPr>
                <a:r>
                  <a:rPr lang="en-US" sz="1400">
                    <a:effectLst/>
                  </a:rPr>
                  <a:t>Delta </a:t>
                </a:r>
                <a14:m>
                  <m:oMath xmlns:m="http://schemas.openxmlformats.org/officeDocument/2006/math">
                    <m:sSub>
                      <m:sSubPr>
                        <m:ctrlPr>
                          <a:rPr lang="en-US" sz="1400" i="1">
                            <a:effectLst/>
                            <a:latin typeface="Cambria Math" panose="02040503050406030204" pitchFamily="18" charset="0"/>
                          </a:rPr>
                        </m:ctrlPr>
                      </m:sSubPr>
                      <m:e>
                        <m:r>
                          <a:rPr lang="en-US" sz="1400" i="1">
                            <a:effectLst/>
                            <a:latin typeface="Cambria Math" panose="02040503050406030204" pitchFamily="18" charset="0"/>
                          </a:rPr>
                          <m:t>𝐿</m:t>
                        </m:r>
                      </m:e>
                      <m:sub>
                        <m:r>
                          <a:rPr lang="en-US" sz="1400" i="1">
                            <a:effectLst/>
                            <a:latin typeface="Cambria Math" panose="02040503050406030204" pitchFamily="18" charset="0"/>
                          </a:rPr>
                          <m:t>𝑓𝑆</m:t>
                        </m:r>
                        <m:r>
                          <a:rPr lang="en-US" sz="1400" i="1">
                            <a:effectLst/>
                            <a:latin typeface="Cambria Math" panose="02040503050406030204" pitchFamily="18" charset="0"/>
                          </a:rPr>
                          <m:t> </m:t>
                        </m:r>
                      </m:sub>
                    </m:sSub>
                  </m:oMath>
                </a14:m>
                <a:r>
                  <a:rPr lang="en-US" sz="1400">
                    <a:effectLst/>
                  </a:rPr>
                  <a:t>= ___________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𝐿</m:t>
                        </m:r>
                      </m:e>
                      <m:sub>
                        <m:r>
                          <a:rPr lang="en-US" sz="1400" i="1">
                            <a:latin typeface="Cambria Math" panose="02040503050406030204" pitchFamily="18" charset="0"/>
                          </a:rPr>
                          <m:t>𝑓𝑆</m:t>
                        </m:r>
                        <m:r>
                          <a:rPr lang="en-US" sz="1400" i="1">
                            <a:latin typeface="Cambria Math" panose="02040503050406030204" pitchFamily="18" charset="0"/>
                          </a:rPr>
                          <m:t> </m:t>
                        </m:r>
                      </m:sub>
                    </m:sSub>
                  </m:oMath>
                </a14:m>
                <a:r>
                  <a:rPr lang="en-US" sz="1400">
                    <a:effectLst/>
                  </a:rPr>
                  <a:t> for D1 =20 Meters</a:t>
                </a:r>
              </a:p>
              <a:p>
                <a:pPr indent="-228600">
                  <a:lnSpc>
                    <a:spcPct val="90000"/>
                  </a:lnSpc>
                  <a:spcBef>
                    <a:spcPts val="0"/>
                  </a:spcBef>
                  <a:buFont typeface="Arial" panose="020B0604020202020204" pitchFamily="34" charset="0"/>
                  <a:buChar char="•"/>
                </a:pPr>
                <a14:m>
                  <m:oMath xmlns:m="http://schemas.openxmlformats.org/officeDocument/2006/math">
                    <m:sSub>
                      <m:sSubPr>
                        <m:ctrlPr>
                          <a:rPr lang="en-US" sz="1400" i="1">
                            <a:effectLst/>
                            <a:latin typeface="Cambria Math" panose="02040503050406030204" pitchFamily="18" charset="0"/>
                          </a:rPr>
                        </m:ctrlPr>
                      </m:sSubPr>
                      <m:e>
                        <m:r>
                          <a:rPr lang="en-US" sz="1400" i="1">
                            <a:effectLst/>
                            <a:latin typeface="Cambria Math" panose="02040503050406030204" pitchFamily="18" charset="0"/>
                          </a:rPr>
                          <m:t>𝐿</m:t>
                        </m:r>
                      </m:e>
                      <m:sub>
                        <m:r>
                          <a:rPr lang="en-US" sz="1400" i="1">
                            <a:effectLst/>
                            <a:latin typeface="Cambria Math" panose="02040503050406030204" pitchFamily="18" charset="0"/>
                          </a:rPr>
                          <m:t>𝑓𝑆</m:t>
                        </m:r>
                        <m:r>
                          <a:rPr lang="en-US" sz="1400" i="1">
                            <a:effectLst/>
                            <a:latin typeface="Cambria Math" panose="02040503050406030204" pitchFamily="18" charset="0"/>
                          </a:rPr>
                          <m:t> </m:t>
                        </m:r>
                      </m:sub>
                    </m:sSub>
                  </m:oMath>
                </a14:m>
                <a:r>
                  <a:rPr lang="en-US" sz="1400">
                    <a:effectLst/>
                  </a:rPr>
                  <a:t> for D2 = 40 meters  </a:t>
                </a:r>
              </a:p>
              <a:p>
                <a:pPr indent="-228600">
                  <a:lnSpc>
                    <a:spcPct val="90000"/>
                  </a:lnSpc>
                  <a:spcBef>
                    <a:spcPts val="0"/>
                  </a:spcBef>
                  <a:buFont typeface="Arial" panose="020B0604020202020204" pitchFamily="34" charset="0"/>
                  <a:buChar char="•"/>
                </a:pPr>
                <a:r>
                  <a:rPr lang="en-US" sz="1400"/>
                  <a:t>The meters are approximately -121.53 &amp; -115.51.</a:t>
                </a:r>
                <a:endParaRPr lang="en-US" sz="1400">
                  <a:effectLst/>
                </a:endParaRPr>
              </a:p>
              <a:p>
                <a:pPr indent="-228600">
                  <a:lnSpc>
                    <a:spcPct val="90000"/>
                  </a:lnSpc>
                  <a:buFont typeface="Arial" panose="020B0604020202020204" pitchFamily="34" charset="0"/>
                  <a:buChar char="•"/>
                </a:pPr>
                <a:r>
                  <a:rPr lang="en-US" sz="1400"/>
                  <a:t> </a:t>
                </a:r>
              </a:p>
              <a:p>
                <a:pPr indent="-228600">
                  <a:lnSpc>
                    <a:spcPct val="90000"/>
                  </a:lnSpc>
                  <a:buFont typeface="Arial" panose="020B0604020202020204" pitchFamily="34" charset="0"/>
                  <a:buChar char="•"/>
                </a:pPr>
                <a:r>
                  <a:rPr lang="en-US" sz="1400"/>
                  <a:t>9. </a:t>
                </a:r>
                <a:r>
                  <a:rPr lang="en-US" sz="1400">
                    <a:effectLst/>
                  </a:rPr>
                  <a:t>Is your calculation approximately the same as the result from Part 1 Step 2? </a:t>
                </a:r>
                <a:r>
                  <a:rPr lang="en-US" sz="1400"/>
                  <a:t>[4 points] </a:t>
                </a:r>
                <a:endParaRPr lang="en-US" sz="1400">
                  <a:effectLst/>
                </a:endParaRPr>
              </a:p>
              <a:p>
                <a:pPr indent="-228600">
                  <a:lnSpc>
                    <a:spcPct val="90000"/>
                  </a:lnSpc>
                  <a:buFont typeface="Arial" panose="020B0604020202020204" pitchFamily="34" charset="0"/>
                  <a:buChar char="•"/>
                </a:pPr>
                <a:r>
                  <a:rPr lang="en-US" sz="1400" b="1"/>
                  <a:t>Answer:</a:t>
                </a:r>
              </a:p>
              <a:p>
                <a:pPr indent="-228600">
                  <a:lnSpc>
                    <a:spcPct val="90000"/>
                  </a:lnSpc>
                  <a:buFont typeface="Arial" panose="020B0604020202020204" pitchFamily="34" charset="0"/>
                  <a:buChar char="•"/>
                </a:pPr>
                <a:r>
                  <a:rPr lang="en-US" sz="1400"/>
                  <a:t>Yes, the values are approximately the same.</a:t>
                </a:r>
              </a:p>
            </p:txBody>
          </p:sp>
        </mc:Choice>
        <mc:Fallback>
          <p:sp>
            <p:nvSpPr>
              <p:cNvPr id="6" name="Text Placeholder 6">
                <a:extLst>
                  <a:ext uri="{FF2B5EF4-FFF2-40B4-BE49-F238E27FC236}">
                    <a16:creationId xmlns:a16="http://schemas.microsoft.com/office/drawing/2014/main" id="{3C22B73B-8888-45A2-85B6-7AB09F8DE173}"/>
                  </a:ext>
                </a:extLst>
              </p:cNvPr>
              <p:cNvSpPr txBox="1">
                <a:spLocks noRot="1" noChangeAspect="1" noMove="1" noResize="1" noEditPoints="1" noAdjustHandles="1" noChangeArrowheads="1" noChangeShapeType="1" noTextEdit="1"/>
              </p:cNvSpPr>
              <p:nvPr/>
            </p:nvSpPr>
            <p:spPr>
              <a:xfrm>
                <a:off x="5551614" y="1526034"/>
                <a:ext cx="4152298" cy="3935281"/>
              </a:xfrm>
              <a:prstGeom prst="rect">
                <a:avLst/>
              </a:prstGeom>
              <a:blipFill>
                <a:blip r:embed="rId2"/>
                <a:stretch>
                  <a:fillRect l="-441" t="-464"/>
                </a:stretch>
              </a:blipFill>
            </p:spPr>
            <p:txBody>
              <a:bodyPr/>
              <a:lstStyle/>
              <a:p>
                <a:r>
                  <a:rPr lang="en-US">
                    <a:noFill/>
                  </a:rPr>
                  <a:t> </a:t>
                </a:r>
              </a:p>
            </p:txBody>
          </p:sp>
        </mc:Fallback>
      </mc:AlternateContent>
    </p:spTree>
    <p:extLst>
      <p:ext uri="{BB962C8B-B14F-4D97-AF65-F5344CB8AC3E}">
        <p14:creationId xmlns:p14="http://schemas.microsoft.com/office/powerpoint/2010/main" val="1370728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8"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txBody>
            <a:bodyPr/>
            <a:lstStyle/>
            <a:p>
              <a:endParaRPr lang="en-US"/>
            </a:p>
          </p:txBody>
        </p:sp>
        <p:sp>
          <p:nvSpPr>
            <p:cNvPr id="9" name="Oval 8">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txBody>
            <a:bodyPr/>
            <a:lstStyle/>
            <a:p>
              <a:endParaRPr lang="en-US"/>
            </a:p>
          </p:txBody>
        </p:sp>
        <p:sp>
          <p:nvSpPr>
            <p:cNvPr id="10"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txBody>
            <a:bodyPr/>
            <a:lstStyle/>
            <a:p>
              <a:endParaRPr lang="en-US"/>
            </a:p>
          </p:txBody>
        </p:sp>
      </p:grpSp>
      <p:sp>
        <p:nvSpPr>
          <p:cNvPr id="12" name="Rectangle 11">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524000" y="2776538"/>
            <a:ext cx="9144000" cy="1381188"/>
          </a:xfrm>
        </p:spPr>
        <p:txBody>
          <a:bodyPr anchor="ctr">
            <a:normAutofit/>
          </a:bodyPr>
          <a:lstStyle/>
          <a:p>
            <a:pPr>
              <a:lnSpc>
                <a:spcPct val="90000"/>
              </a:lnSpc>
            </a:pPr>
            <a:r>
              <a:rPr lang="en-US" sz="1300">
                <a:solidFill>
                  <a:schemeClr val="bg2"/>
                </a:solidFill>
              </a:rPr>
              <a:t>NETW310 Course Project</a:t>
            </a:r>
            <a:br>
              <a:rPr lang="en-US" sz="1300">
                <a:solidFill>
                  <a:schemeClr val="bg2"/>
                </a:solidFill>
              </a:rPr>
            </a:br>
            <a:br>
              <a:rPr lang="en-US" sz="1300">
                <a:solidFill>
                  <a:schemeClr val="bg2"/>
                </a:solidFill>
              </a:rPr>
            </a:br>
            <a:r>
              <a:rPr lang="en-US" sz="1300">
                <a:solidFill>
                  <a:schemeClr val="bg2"/>
                </a:solidFill>
              </a:rPr>
              <a:t>Module  6</a:t>
            </a:r>
            <a:br>
              <a:rPr lang="en-US" sz="1300">
                <a:solidFill>
                  <a:schemeClr val="bg2"/>
                </a:solidFill>
              </a:rPr>
            </a:br>
            <a:br>
              <a:rPr lang="en-US" sz="1300">
                <a:solidFill>
                  <a:schemeClr val="bg2"/>
                </a:solidFill>
              </a:rPr>
            </a:br>
            <a:r>
              <a:rPr lang="en-US" sz="1300">
                <a:solidFill>
                  <a:schemeClr val="bg2"/>
                </a:solidFill>
                <a:cs typeface="Calibri"/>
              </a:rPr>
              <a:t>Bit Error Rate of Fading Channels</a:t>
            </a:r>
            <a:br>
              <a:rPr lang="en-US" sz="1300">
                <a:solidFill>
                  <a:schemeClr val="bg2"/>
                </a:solidFill>
                <a:effectLst/>
                <a:ea typeface="Calibri" panose="020F0502020204030204" pitchFamily="34" charset="0"/>
                <a:cs typeface="Times New Roman" panose="02020603050405020304" pitchFamily="18" charset="0"/>
              </a:rPr>
            </a:br>
            <a:endParaRPr lang="en-US" sz="1300">
              <a:solidFill>
                <a:schemeClr val="bg2"/>
              </a:solidFill>
            </a:endParaRPr>
          </a:p>
        </p:txBody>
      </p:sp>
    </p:spTree>
    <p:extLst>
      <p:ext uri="{BB962C8B-B14F-4D97-AF65-F5344CB8AC3E}">
        <p14:creationId xmlns:p14="http://schemas.microsoft.com/office/powerpoint/2010/main" val="421350620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9800" y="685801"/>
            <a:ext cx="8229600" cy="4525963"/>
          </a:xfrm>
        </p:spPr>
        <p:txBody>
          <a:bodyPr/>
          <a:lstStyle/>
          <a:p>
            <a:pPr>
              <a:buNone/>
            </a:pPr>
            <a:r>
              <a:rPr lang="en-US" dirty="0"/>
              <a:t>Rubric</a:t>
            </a:r>
          </a:p>
          <a:p>
            <a:pPr>
              <a:buNone/>
            </a:pPr>
            <a:endParaRPr lang="en-US" dirty="0"/>
          </a:p>
          <a:p>
            <a:pPr>
              <a:buNone/>
            </a:pPr>
            <a:endParaRPr lang="en-US" dirty="0"/>
          </a:p>
        </p:txBody>
      </p:sp>
      <p:graphicFrame>
        <p:nvGraphicFramePr>
          <p:cNvPr id="4" name="Table 3"/>
          <p:cNvGraphicFramePr>
            <a:graphicFrameLocks noGrp="1"/>
          </p:cNvGraphicFramePr>
          <p:nvPr/>
        </p:nvGraphicFramePr>
        <p:xfrm>
          <a:off x="2286000" y="1676400"/>
          <a:ext cx="7543800" cy="111252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tblGrid>
              <a:tr h="370840">
                <a:tc>
                  <a:txBody>
                    <a:bodyPr/>
                    <a:lstStyle/>
                    <a:p>
                      <a:pPr algn="ctr"/>
                      <a:r>
                        <a:rPr lang="en-US" dirty="0"/>
                        <a:t>Activity</a:t>
                      </a:r>
                    </a:p>
                  </a:txBody>
                  <a:tcPr/>
                </a:tc>
                <a:tc>
                  <a:txBody>
                    <a:bodyPr/>
                    <a:lstStyle/>
                    <a:p>
                      <a:pPr algn="ctr"/>
                      <a:r>
                        <a:rPr lang="en-US" dirty="0"/>
                        <a:t>Requirement(s)</a:t>
                      </a:r>
                    </a:p>
                  </a:txBody>
                  <a:tcPr/>
                </a:tc>
                <a:tc>
                  <a:txBody>
                    <a:bodyPr/>
                    <a:lstStyle/>
                    <a:p>
                      <a:pPr algn="ctr"/>
                      <a:r>
                        <a:rPr lang="en-US" dirty="0"/>
                        <a:t>Points</a:t>
                      </a:r>
                    </a:p>
                  </a:txBody>
                  <a:tcPr/>
                </a:tc>
                <a:extLst>
                  <a:ext uri="{0D108BD9-81ED-4DB2-BD59-A6C34878D82A}">
                    <a16:rowId xmlns:a16="http://schemas.microsoft.com/office/drawing/2014/main" val="10000"/>
                  </a:ext>
                </a:extLst>
              </a:tr>
              <a:tr h="370840">
                <a:tc>
                  <a:txBody>
                    <a:bodyPr/>
                    <a:lstStyle/>
                    <a:p>
                      <a:pPr lvl="0"/>
                      <a:r>
                        <a:rPr lang="en-US" sz="1800" dirty="0">
                          <a:solidFill>
                            <a:srgbClr val="000000"/>
                          </a:solidFill>
                          <a:effectLst/>
                          <a:ea typeface="Times New Roman" panose="02020603050405020304" pitchFamily="18" charset="0"/>
                          <a:cs typeface="Calibri" panose="020F0502020204030204" pitchFamily="34" charset="0"/>
                        </a:rPr>
                        <a:t>AWGN Channel and Rician Channel </a:t>
                      </a:r>
                      <a:endParaRPr lang="en-US" sz="1800" kern="1200" dirty="0">
                        <a:solidFill>
                          <a:schemeClr val="dk1"/>
                        </a:solidFill>
                        <a:effectLst/>
                        <a:latin typeface="+mn-lt"/>
                        <a:ea typeface="+mn-ea"/>
                        <a:cs typeface="+mn-cs"/>
                      </a:endParaRPr>
                    </a:p>
                  </a:txBody>
                  <a:tcPr/>
                </a:tc>
                <a:tc>
                  <a:txBody>
                    <a:bodyPr/>
                    <a:lstStyle/>
                    <a:p>
                      <a:r>
                        <a:rPr lang="en-US" baseline="0" dirty="0"/>
                        <a:t>Take a screenshot</a:t>
                      </a:r>
                    </a:p>
                  </a:txBody>
                  <a:tcPr/>
                </a:tc>
                <a:tc>
                  <a:txBody>
                    <a:bodyPr/>
                    <a:lstStyle/>
                    <a:p>
                      <a:pPr algn="ctr"/>
                      <a:r>
                        <a:rPr lang="en-US" dirty="0"/>
                        <a:t>30</a:t>
                      </a:r>
                    </a:p>
                  </a:txBody>
                  <a:tcPr/>
                </a:tc>
                <a:extLst>
                  <a:ext uri="{0D108BD9-81ED-4DB2-BD59-A6C34878D82A}">
                    <a16:rowId xmlns:a16="http://schemas.microsoft.com/office/drawing/2014/main" val="10001"/>
                  </a:ext>
                </a:extLst>
              </a:tr>
              <a:tr h="370840">
                <a:tc>
                  <a:txBody>
                    <a:bodyPr/>
                    <a:lstStyle/>
                    <a:p>
                      <a:pPr lvl="0"/>
                      <a:r>
                        <a:rPr lang="en-US" sz="1800" kern="1200" dirty="0">
                          <a:solidFill>
                            <a:schemeClr val="dk1"/>
                          </a:solidFill>
                          <a:effectLst/>
                          <a:latin typeface="+mn-lt"/>
                          <a:ea typeface="+mn-ea"/>
                          <a:cs typeface="+mn-cs"/>
                        </a:rPr>
                        <a:t> </a:t>
                      </a:r>
                    </a:p>
                  </a:txBody>
                  <a:tcPr/>
                </a:tc>
                <a:tc>
                  <a:txBody>
                    <a:bodyPr/>
                    <a:lstStyle/>
                    <a:p>
                      <a:r>
                        <a:rPr lang="en-US" baseline="0" dirty="0"/>
                        <a:t>Answer a question</a:t>
                      </a:r>
                    </a:p>
                  </a:txBody>
                  <a:tcPr/>
                </a:tc>
                <a:tc>
                  <a:txBody>
                    <a:bodyPr/>
                    <a:lstStyle/>
                    <a:p>
                      <a:pPr algn="ctr"/>
                      <a:r>
                        <a:rPr lang="en-US" dirty="0"/>
                        <a:t>30</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13375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8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60679"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8858" y="2085761"/>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Freeform: Shape 1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62446"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019031" y="2767106"/>
            <a:ext cx="2160621" cy="3071906"/>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lnSpc>
                <a:spcPct val="90000"/>
              </a:lnSpc>
              <a:spcAft>
                <a:spcPts val="600"/>
              </a:spcAft>
            </a:pPr>
            <a:r>
              <a:rPr lang="en-US" sz="3500" kern="1200">
                <a:solidFill>
                  <a:srgbClr val="FFFFFF"/>
                </a:solidFill>
                <a:effectLst/>
                <a:latin typeface="+mj-lt"/>
                <a:ea typeface="+mj-ea"/>
                <a:cs typeface="+mj-cs"/>
              </a:rPr>
              <a:t>AWGN Channel and Rician Channel </a:t>
            </a:r>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019031" y="806825"/>
            <a:ext cx="2189804" cy="1494117"/>
          </a:xfrm>
          <a:prstGeom prst="rect">
            <a:avLst/>
          </a:prstGeom>
        </p:spPr>
        <p:txBody>
          <a:bodyPr vert="horz" lIns="91440" tIns="45720" rIns="91440" bIns="45720" rtlCol="0" anchor="b">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Bef>
                <a:spcPts val="1000"/>
              </a:spcBef>
              <a:buNone/>
            </a:pPr>
            <a:r>
              <a:rPr lang="en-US" sz="1700" kern="1200">
                <a:solidFill>
                  <a:srgbClr val="FFFFFF"/>
                </a:solidFill>
                <a:effectLst/>
                <a:latin typeface="+mn-lt"/>
                <a:ea typeface="+mn-ea"/>
                <a:cs typeface="+mn-cs"/>
              </a:rPr>
              <a:t>This screenshot should show the bit rate error performance of both AWGN and Rician fading channels.</a:t>
            </a:r>
            <a:endParaRPr lang="en-US" sz="1700" kern="1200">
              <a:solidFill>
                <a:srgbClr val="FFFFFF"/>
              </a:solidFill>
              <a:latin typeface="+mn-lt"/>
              <a:ea typeface="+mn-ea"/>
              <a:cs typeface="+mn-cs"/>
            </a:endParaRPr>
          </a:p>
        </p:txBody>
      </p:sp>
      <p:pic>
        <p:nvPicPr>
          <p:cNvPr id="4" name="Picture 3">
            <a:extLst>
              <a:ext uri="{FF2B5EF4-FFF2-40B4-BE49-F238E27FC236}">
                <a16:creationId xmlns:a16="http://schemas.microsoft.com/office/drawing/2014/main" id="{15BF48E3-605F-B4A6-1D96-E861FF70640B}"/>
              </a:ext>
            </a:extLst>
          </p:cNvPr>
          <p:cNvPicPr>
            <a:picLocks noChangeAspect="1"/>
          </p:cNvPicPr>
          <p:nvPr/>
        </p:nvPicPr>
        <p:blipFill>
          <a:blip r:embed="rId2"/>
          <a:stretch>
            <a:fillRect/>
          </a:stretch>
        </p:blipFill>
        <p:spPr>
          <a:xfrm>
            <a:off x="4900822" y="1437404"/>
            <a:ext cx="5419311" cy="3983193"/>
          </a:xfrm>
          <a:prstGeom prst="rect">
            <a:avLst/>
          </a:prstGeom>
        </p:spPr>
      </p:pic>
    </p:spTree>
    <p:extLst>
      <p:ext uri="{BB962C8B-B14F-4D97-AF65-F5344CB8AC3E}">
        <p14:creationId xmlns:p14="http://schemas.microsoft.com/office/powerpoint/2010/main" val="1302328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4" name="Rectangle 13">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A6377E6E-C0A5-4872-8F20-1D6E94308EFE}"/>
              </a:ext>
            </a:extLst>
          </p:cNvPr>
          <p:cNvSpPr txBox="1">
            <a:spLocks/>
          </p:cNvSpPr>
          <p:nvPr/>
        </p:nvSpPr>
        <p:spPr>
          <a:xfrm>
            <a:off x="761803" y="350196"/>
            <a:ext cx="4646904" cy="16245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lnSpc>
                <a:spcPct val="90000"/>
              </a:lnSpc>
              <a:spcAft>
                <a:spcPts val="600"/>
              </a:spcAft>
            </a:pPr>
            <a:r>
              <a:rPr lang="en-US" sz="4000">
                <a:effectLst/>
              </a:rPr>
              <a:t>AWGN Channel and Rician Channel </a:t>
            </a:r>
          </a:p>
        </p:txBody>
      </p:sp>
      <p:sp>
        <p:nvSpPr>
          <p:cNvPr id="3" name="Content Placeholder 2">
            <a:extLst>
              <a:ext uri="{FF2B5EF4-FFF2-40B4-BE49-F238E27FC236}">
                <a16:creationId xmlns:a16="http://schemas.microsoft.com/office/drawing/2014/main" id="{A2DCB778-6CB1-4DD4-8633-1D0734428345}"/>
              </a:ext>
            </a:extLst>
          </p:cNvPr>
          <p:cNvSpPr>
            <a:spLocks noGrp="1"/>
          </p:cNvSpPr>
          <p:nvPr>
            <p:ph idx="1"/>
          </p:nvPr>
        </p:nvSpPr>
        <p:spPr>
          <a:xfrm>
            <a:off x="761802" y="2743200"/>
            <a:ext cx="4646905" cy="3613149"/>
          </a:xfrm>
        </p:spPr>
        <p:txBody>
          <a:bodyPr vert="horz" lIns="91440" tIns="45720" rIns="91440" bIns="45720" rtlCol="0" anchor="ctr">
            <a:normAutofit/>
          </a:bodyPr>
          <a:lstStyle/>
          <a:p>
            <a:pPr marL="0" marR="0" indent="-228600">
              <a:lnSpc>
                <a:spcPct val="90000"/>
              </a:lnSpc>
              <a:spcBef>
                <a:spcPts val="0"/>
              </a:spcBef>
              <a:spcAft>
                <a:spcPts val="0"/>
              </a:spcAft>
            </a:pPr>
            <a:r>
              <a:rPr lang="en-US" sz="1600">
                <a:effectLst/>
              </a:rPr>
              <a:t>Compare and contrast the BER performance of PSK over a noise limited (AWGN) transmission channel to the performance of PSK over a Rician channel at 5- and 10-dB Signal to Noise Ratio (E</a:t>
            </a:r>
            <a:r>
              <a:rPr lang="en-US" sz="1600" baseline="-25000">
                <a:effectLst/>
              </a:rPr>
              <a:t>b</a:t>
            </a:r>
            <a:r>
              <a:rPr lang="en-US" sz="1600">
                <a:effectLst/>
              </a:rPr>
              <a:t>/N</a:t>
            </a:r>
            <a:r>
              <a:rPr lang="en-US" sz="1600" baseline="-25000">
                <a:effectLst/>
              </a:rPr>
              <a:t>0</a:t>
            </a:r>
            <a:r>
              <a:rPr lang="en-US" sz="1600">
                <a:effectLst/>
              </a:rPr>
              <a:t>), respectively.</a:t>
            </a:r>
          </a:p>
          <a:p>
            <a:pPr marL="0" marR="0" indent="-228600">
              <a:lnSpc>
                <a:spcPct val="90000"/>
              </a:lnSpc>
              <a:spcBef>
                <a:spcPts val="0"/>
              </a:spcBef>
              <a:spcAft>
                <a:spcPts val="0"/>
              </a:spcAft>
            </a:pPr>
            <a:endParaRPr lang="en-US" sz="1600"/>
          </a:p>
          <a:p>
            <a:pPr marL="0" marR="0" indent="-228600">
              <a:lnSpc>
                <a:spcPct val="90000"/>
              </a:lnSpc>
              <a:spcBef>
                <a:spcPts val="0"/>
              </a:spcBef>
              <a:spcAft>
                <a:spcPts val="0"/>
              </a:spcAft>
            </a:pPr>
            <a:r>
              <a:rPr lang="en-US" sz="1600">
                <a:effectLst/>
              </a:rPr>
              <a:t>Is there a significant difference in BER performance of PSK between the AWGN channel and Rician channel?</a:t>
            </a:r>
          </a:p>
          <a:p>
            <a:pPr marL="0" indent="-228600">
              <a:lnSpc>
                <a:spcPct val="90000"/>
              </a:lnSpc>
            </a:pPr>
            <a:r>
              <a:rPr lang="en-US" sz="1600" b="1"/>
              <a:t>Answer: </a:t>
            </a:r>
            <a:r>
              <a:rPr lang="en-US" sz="1600" b="0" i="0">
                <a:effectLst/>
                <a:highlight>
                  <a:srgbClr val="FFFFFF"/>
                </a:highlight>
              </a:rPr>
              <a:t>Yes, there is a significant difference in the Bit Error Rate (BER) performance of Phase Shift Keying (PSK) between the AWGN (Additive White Gaussian Noise) channel and the Rician fading channel. The main differences stem from the nature of these channels and how they affect the transmitted signal.</a:t>
            </a:r>
            <a:endParaRPr lang="en-US" sz="1600" b="1"/>
          </a:p>
        </p:txBody>
      </p:sp>
      <p:pic>
        <p:nvPicPr>
          <p:cNvPr id="8" name="Picture 7" descr="Volume sliders">
            <a:extLst>
              <a:ext uri="{FF2B5EF4-FFF2-40B4-BE49-F238E27FC236}">
                <a16:creationId xmlns:a16="http://schemas.microsoft.com/office/drawing/2014/main" id="{46416AEA-182F-FB38-9341-4E0A4FC0E90C}"/>
              </a:ext>
            </a:extLst>
          </p:cNvPr>
          <p:cNvPicPr>
            <a:picLocks noChangeAspect="1"/>
          </p:cNvPicPr>
          <p:nvPr/>
        </p:nvPicPr>
        <p:blipFill rotWithShape="1">
          <a:blip r:embed="rId2"/>
          <a:srcRect l="8802" r="20006" b="-1"/>
          <a:stretch/>
        </p:blipFill>
        <p:spPr>
          <a:xfrm>
            <a:off x="6096000" y="1"/>
            <a:ext cx="6102825" cy="6858000"/>
          </a:xfrm>
          <a:prstGeom prst="rect">
            <a:avLst/>
          </a:prstGeom>
        </p:spPr>
      </p:pic>
    </p:spTree>
    <p:extLst>
      <p:ext uri="{BB962C8B-B14F-4D97-AF65-F5344CB8AC3E}">
        <p14:creationId xmlns:p14="http://schemas.microsoft.com/office/powerpoint/2010/main" val="3328218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B65B6E0-A093-D67A-1F15-89CA8CD6E79D}"/>
              </a:ext>
            </a:extLst>
          </p:cNvPr>
          <p:cNvSpPr>
            <a:spLocks noGrp="1"/>
          </p:cNvSpPr>
          <p:nvPr>
            <p:ph type="ctrTitle"/>
          </p:nvPr>
        </p:nvSpPr>
        <p:spPr>
          <a:xfrm>
            <a:off x="5354955" y="552182"/>
            <a:ext cx="5998840" cy="3343135"/>
          </a:xfrm>
          <a:noFill/>
        </p:spPr>
        <p:txBody>
          <a:bodyPr>
            <a:normAutofit/>
          </a:bodyPr>
          <a:lstStyle/>
          <a:p>
            <a:pPr algn="l"/>
            <a:r>
              <a:rPr lang="en-US" sz="5200"/>
              <a:t>CONCLUSION</a:t>
            </a:r>
          </a:p>
        </p:txBody>
      </p:sp>
      <p:sp>
        <p:nvSpPr>
          <p:cNvPr id="3" name="Subtitle 2">
            <a:extLst>
              <a:ext uri="{FF2B5EF4-FFF2-40B4-BE49-F238E27FC236}">
                <a16:creationId xmlns:a16="http://schemas.microsoft.com/office/drawing/2014/main" id="{478CE278-04C2-4B65-ABE3-EE9C56AB9B3C}"/>
              </a:ext>
            </a:extLst>
          </p:cNvPr>
          <p:cNvSpPr>
            <a:spLocks noGrp="1"/>
          </p:cNvSpPr>
          <p:nvPr>
            <p:ph type="subTitle" idx="1"/>
          </p:nvPr>
        </p:nvSpPr>
        <p:spPr>
          <a:xfrm>
            <a:off x="5354955" y="4067032"/>
            <a:ext cx="5998840" cy="2067068"/>
          </a:xfrm>
          <a:noFill/>
        </p:spPr>
        <p:txBody>
          <a:bodyPr>
            <a:normAutofit/>
          </a:bodyPr>
          <a:lstStyle/>
          <a:p>
            <a:pPr algn="l">
              <a:lnSpc>
                <a:spcPct val="90000"/>
              </a:lnSpc>
            </a:pPr>
            <a:r>
              <a:rPr lang="en-US" sz="1800">
                <a:latin typeface="Roman Times"/>
              </a:rPr>
              <a:t>In Conclusion, The slides you have seen demonstrates the knowledge I’ve picked up from this course. </a:t>
            </a:r>
            <a:r>
              <a:rPr lang="en-US" sz="1800" dirty="0">
                <a:latin typeface="Roman Times"/>
              </a:rPr>
              <a:t>It goes on to show the hard work and work ethic I’ve put into these previous projects. And shows the errors and mistakes I’ve made during the time and how I’ve learned &amp; grew from those mistakes. It shows how  during the weeks 1-8 I was able to expand my knowledge on </a:t>
            </a:r>
            <a:r>
              <a:rPr lang="en-US" sz="1800" dirty="0"/>
              <a:t>Spectrum Analyzer and other important aspects that plays a part in perusing  a career in Electrical engineering.</a:t>
            </a:r>
            <a:endParaRPr lang="en-US" sz="1800" dirty="0">
              <a:latin typeface="Roman Times"/>
            </a:endParaRPr>
          </a:p>
        </p:txBody>
      </p:sp>
      <p:pic>
        <p:nvPicPr>
          <p:cNvPr id="5" name="Picture 4" descr="Pen placed on top of a signature line">
            <a:extLst>
              <a:ext uri="{FF2B5EF4-FFF2-40B4-BE49-F238E27FC236}">
                <a16:creationId xmlns:a16="http://schemas.microsoft.com/office/drawing/2014/main" id="{028DCBB2-56DA-EB3C-443C-C6AAC8CD6F4C}"/>
              </a:ext>
            </a:extLst>
          </p:cNvPr>
          <p:cNvPicPr>
            <a:picLocks noChangeAspect="1"/>
          </p:cNvPicPr>
          <p:nvPr/>
        </p:nvPicPr>
        <p:blipFill rotWithShape="1">
          <a:blip r:embed="rId2"/>
          <a:srcRect l="50648" r="754" b="-1"/>
          <a:stretch/>
        </p:blipFill>
        <p:spPr>
          <a:xfrm>
            <a:off x="20" y="10"/>
            <a:ext cx="4992985" cy="6857990"/>
          </a:xfrm>
          <a:prstGeom prst="rect">
            <a:avLst/>
          </a:prstGeom>
        </p:spPr>
      </p:pic>
    </p:spTree>
    <p:extLst>
      <p:ext uri="{BB962C8B-B14F-4D97-AF65-F5344CB8AC3E}">
        <p14:creationId xmlns:p14="http://schemas.microsoft.com/office/powerpoint/2010/main" val="183352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A9308C-77B2-3848-01C0-BBA1A17319E8}"/>
              </a:ext>
            </a:extLst>
          </p:cNvPr>
          <p:cNvSpPr>
            <a:spLocks noGrp="1"/>
          </p:cNvSpPr>
          <p:nvPr>
            <p:ph type="ctrTitle"/>
          </p:nvPr>
        </p:nvSpPr>
        <p:spPr>
          <a:xfrm>
            <a:off x="5297762" y="329184"/>
            <a:ext cx="6251110" cy="1783080"/>
          </a:xfrm>
        </p:spPr>
        <p:txBody>
          <a:bodyPr vert="horz" lIns="91440" tIns="45720" rIns="91440" bIns="45720" rtlCol="0" anchor="b">
            <a:normAutofit/>
          </a:bodyPr>
          <a:lstStyle/>
          <a:p>
            <a:pPr algn="l"/>
            <a:r>
              <a:rPr lang="en-US" sz="5400"/>
              <a:t>Challenges </a:t>
            </a:r>
          </a:p>
        </p:txBody>
      </p:sp>
      <p:pic>
        <p:nvPicPr>
          <p:cNvPr id="5" name="Picture 4">
            <a:extLst>
              <a:ext uri="{FF2B5EF4-FFF2-40B4-BE49-F238E27FC236}">
                <a16:creationId xmlns:a16="http://schemas.microsoft.com/office/drawing/2014/main" id="{F16E94E5-EBAA-244A-BD24-B441E2F82C71}"/>
              </a:ext>
            </a:extLst>
          </p:cNvPr>
          <p:cNvPicPr>
            <a:picLocks noChangeAspect="1"/>
          </p:cNvPicPr>
          <p:nvPr/>
        </p:nvPicPr>
        <p:blipFill rotWithShape="1">
          <a:blip r:embed="rId2"/>
          <a:srcRect l="19510" r="46364"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D7E97611-CAEA-1468-C9B2-505191E6EEB3}"/>
              </a:ext>
            </a:extLst>
          </p:cNvPr>
          <p:cNvSpPr>
            <a:spLocks noGrp="1"/>
          </p:cNvSpPr>
          <p:nvPr>
            <p:ph type="subTitle" idx="1"/>
          </p:nvPr>
        </p:nvSpPr>
        <p:spPr>
          <a:xfrm>
            <a:off x="5297762" y="2706624"/>
            <a:ext cx="6251110" cy="3483864"/>
          </a:xfrm>
        </p:spPr>
        <p:txBody>
          <a:bodyPr vert="horz" lIns="91440" tIns="45720" rIns="91440" bIns="45720" rtlCol="0">
            <a:normAutofit/>
          </a:bodyPr>
          <a:lstStyle/>
          <a:p>
            <a:pPr indent="-228600" algn="l">
              <a:buFont typeface="Arial" panose="020B0604020202020204" pitchFamily="34" charset="0"/>
              <a:buChar char="•"/>
            </a:pPr>
            <a:r>
              <a:rPr lang="en-US" sz="2200"/>
              <a:t>Some challenges that were faced during this project are:</a:t>
            </a:r>
          </a:p>
          <a:p>
            <a:pPr indent="-228600" algn="l">
              <a:buFont typeface="Arial" panose="020B0604020202020204" pitchFamily="34" charset="0"/>
              <a:buChar char="•"/>
            </a:pPr>
            <a:endParaRPr lang="en-US" sz="2200"/>
          </a:p>
          <a:p>
            <a:pPr indent="-228600" algn="l">
              <a:buFont typeface="Arial" panose="020B0604020202020204" pitchFamily="34" charset="0"/>
              <a:buChar char="•"/>
            </a:pPr>
            <a:r>
              <a:rPr lang="en-US" sz="2200"/>
              <a:t>Network problems</a:t>
            </a:r>
          </a:p>
          <a:p>
            <a:pPr indent="-228600" algn="l">
              <a:buFont typeface="Arial" panose="020B0604020202020204" pitchFamily="34" charset="0"/>
              <a:buChar char="•"/>
            </a:pPr>
            <a:r>
              <a:rPr lang="en-US" sz="2200"/>
              <a:t>Coding</a:t>
            </a:r>
          </a:p>
          <a:p>
            <a:pPr indent="-228600" algn="l">
              <a:buFont typeface="Arial" panose="020B0604020202020204" pitchFamily="34" charset="0"/>
              <a:buChar char="•"/>
            </a:pPr>
            <a:r>
              <a:rPr lang="en-US" sz="2200"/>
              <a:t>Power outages</a:t>
            </a:r>
          </a:p>
          <a:p>
            <a:pPr indent="-228600" algn="l">
              <a:buFont typeface="Arial" panose="020B0604020202020204" pitchFamily="34" charset="0"/>
              <a:buChar char="•"/>
            </a:pPr>
            <a:r>
              <a:rPr lang="en-US" sz="2200"/>
              <a:t>Non-working apps </a:t>
            </a:r>
          </a:p>
          <a:p>
            <a:pPr indent="-228600" algn="l">
              <a:buFont typeface="Arial" panose="020B0604020202020204" pitchFamily="34" charset="0"/>
              <a:buChar char="•"/>
            </a:pPr>
            <a:r>
              <a:rPr lang="en-US" sz="2200"/>
              <a:t>Login issues</a:t>
            </a:r>
          </a:p>
          <a:p>
            <a:pPr indent="-228600" algn="l">
              <a:buFont typeface="Arial" panose="020B0604020202020204" pitchFamily="34" charset="0"/>
              <a:buChar char="•"/>
            </a:pPr>
            <a:endParaRPr lang="en-US" sz="2200"/>
          </a:p>
        </p:txBody>
      </p:sp>
    </p:spTree>
    <p:extLst>
      <p:ext uri="{BB962C8B-B14F-4D97-AF65-F5344CB8AC3E}">
        <p14:creationId xmlns:p14="http://schemas.microsoft.com/office/powerpoint/2010/main" val="4043031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20F562-8CF9-9B04-8A6B-2DE6290BEF50}"/>
              </a:ext>
            </a:extLst>
          </p:cNvPr>
          <p:cNvSpPr>
            <a:spLocks noGrp="1"/>
          </p:cNvSpPr>
          <p:nvPr>
            <p:ph type="ctrTitle"/>
          </p:nvPr>
        </p:nvSpPr>
        <p:spPr>
          <a:xfrm>
            <a:off x="5297762" y="329184"/>
            <a:ext cx="6251110" cy="1783080"/>
          </a:xfrm>
        </p:spPr>
        <p:txBody>
          <a:bodyPr vert="horz" lIns="91440" tIns="45720" rIns="91440" bIns="45720" rtlCol="0" anchor="b">
            <a:normAutofit/>
          </a:bodyPr>
          <a:lstStyle/>
          <a:p>
            <a:pPr algn="l"/>
            <a:r>
              <a:rPr lang="en-US" sz="5400"/>
              <a:t>Skills Obtained</a:t>
            </a:r>
          </a:p>
        </p:txBody>
      </p:sp>
      <p:pic>
        <p:nvPicPr>
          <p:cNvPr id="5" name="Picture 4">
            <a:extLst>
              <a:ext uri="{FF2B5EF4-FFF2-40B4-BE49-F238E27FC236}">
                <a16:creationId xmlns:a16="http://schemas.microsoft.com/office/drawing/2014/main" id="{2BD80003-62C5-71A3-5363-EAACF62F0C27}"/>
              </a:ext>
            </a:extLst>
          </p:cNvPr>
          <p:cNvPicPr>
            <a:picLocks noChangeAspect="1"/>
          </p:cNvPicPr>
          <p:nvPr/>
        </p:nvPicPr>
        <p:blipFill rotWithShape="1">
          <a:blip r:embed="rId2"/>
          <a:srcRect l="19671" r="14117" b="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FB43348E-1493-FB2B-408F-D4165F6EDEB1}"/>
              </a:ext>
            </a:extLst>
          </p:cNvPr>
          <p:cNvSpPr>
            <a:spLocks noGrp="1"/>
          </p:cNvSpPr>
          <p:nvPr>
            <p:ph type="subTitle" idx="1"/>
          </p:nvPr>
        </p:nvSpPr>
        <p:spPr>
          <a:xfrm>
            <a:off x="5297762" y="2706624"/>
            <a:ext cx="6251110" cy="3483864"/>
          </a:xfrm>
        </p:spPr>
        <p:txBody>
          <a:bodyPr vert="horz" lIns="91440" tIns="45720" rIns="91440" bIns="45720" rtlCol="0">
            <a:normAutofit/>
          </a:bodyPr>
          <a:lstStyle/>
          <a:p>
            <a:pPr indent="-228600" algn="l">
              <a:buFont typeface="Arial" panose="020B0604020202020204" pitchFamily="34" charset="0"/>
              <a:buChar char="•"/>
            </a:pPr>
            <a:r>
              <a:rPr lang="en-US" sz="2200"/>
              <a:t>Some skills I’ve obtained from this course is:</a:t>
            </a:r>
          </a:p>
          <a:p>
            <a:pPr indent="-228600" algn="l">
              <a:buFont typeface="Arial" panose="020B0604020202020204" pitchFamily="34" charset="0"/>
              <a:buChar char="•"/>
            </a:pPr>
            <a:r>
              <a:rPr lang="en-US" sz="2200"/>
              <a:t>Identifying </a:t>
            </a:r>
            <a:r>
              <a:rPr lang="en-US" sz="2200">
                <a:effectLst/>
              </a:rPr>
              <a:t>Oscilloscope</a:t>
            </a:r>
          </a:p>
          <a:p>
            <a:pPr indent="-228600" algn="l">
              <a:buFont typeface="Arial" panose="020B0604020202020204" pitchFamily="34" charset="0"/>
              <a:buChar char="•"/>
            </a:pPr>
            <a:r>
              <a:rPr lang="en-US" sz="2200"/>
              <a:t>Coding / reading the data</a:t>
            </a:r>
          </a:p>
          <a:p>
            <a:pPr indent="-228600" algn="l">
              <a:buFont typeface="Arial" panose="020B0604020202020204" pitchFamily="34" charset="0"/>
              <a:buChar char="•"/>
            </a:pPr>
            <a:r>
              <a:rPr lang="en-US" sz="2200"/>
              <a:t>Identifying the Spectrum Analyzer </a:t>
            </a:r>
          </a:p>
          <a:p>
            <a:pPr indent="-228600" algn="l">
              <a:buFont typeface="Arial" panose="020B0604020202020204" pitchFamily="34" charset="0"/>
              <a:buChar char="•"/>
            </a:pPr>
            <a:r>
              <a:rPr lang="en-US" sz="2200"/>
              <a:t>Reading the frequencies </a:t>
            </a:r>
          </a:p>
          <a:p>
            <a:pPr indent="-228600" algn="l">
              <a:buFont typeface="Arial" panose="020B0604020202020204" pitchFamily="34" charset="0"/>
              <a:buChar char="•"/>
            </a:pPr>
            <a:r>
              <a:rPr lang="en-US" sz="2200"/>
              <a:t>Identifying the signals/ volts of a wavelength</a:t>
            </a:r>
          </a:p>
          <a:p>
            <a:pPr indent="-228600" algn="l">
              <a:buFont typeface="Arial" panose="020B0604020202020204" pitchFamily="34" charset="0"/>
              <a:buChar char="•"/>
            </a:pPr>
            <a:r>
              <a:rPr lang="en-US" sz="2200"/>
              <a:t>Reading AM Modulations</a:t>
            </a:r>
          </a:p>
          <a:p>
            <a:pPr indent="-228600" algn="l">
              <a:buFont typeface="Arial" panose="020B0604020202020204" pitchFamily="34" charset="0"/>
              <a:buChar char="•"/>
            </a:pPr>
            <a:endParaRPr lang="en-US" sz="2200"/>
          </a:p>
          <a:p>
            <a:pPr indent="-228600" algn="l">
              <a:buFont typeface="Arial" panose="020B0604020202020204" pitchFamily="34" charset="0"/>
              <a:buChar char="•"/>
            </a:pPr>
            <a:endParaRPr lang="en-US" sz="2200"/>
          </a:p>
        </p:txBody>
      </p:sp>
    </p:spTree>
    <p:extLst>
      <p:ext uri="{BB962C8B-B14F-4D97-AF65-F5344CB8AC3E}">
        <p14:creationId xmlns:p14="http://schemas.microsoft.com/office/powerpoint/2010/main" val="2518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297762" y="640080"/>
            <a:ext cx="6251110" cy="3566160"/>
          </a:xfrm>
        </p:spPr>
        <p:txBody>
          <a:bodyPr anchor="b">
            <a:normAutofit/>
          </a:bodyPr>
          <a:lstStyle/>
          <a:p>
            <a:pPr algn="l">
              <a:lnSpc>
                <a:spcPct val="90000"/>
              </a:lnSpc>
            </a:pPr>
            <a:r>
              <a:rPr lang="en-US" sz="4200"/>
              <a:t>NETW311 Course Project</a:t>
            </a:r>
            <a:br>
              <a:rPr lang="en-US" sz="4200"/>
            </a:br>
            <a:br>
              <a:rPr lang="en-US" sz="4200"/>
            </a:br>
            <a:r>
              <a:rPr lang="en-US" sz="4200"/>
              <a:t>Module 2</a:t>
            </a:r>
            <a:br>
              <a:rPr lang="en-US" sz="4200"/>
            </a:br>
            <a:br>
              <a:rPr lang="en-US" sz="4200"/>
            </a:br>
            <a:r>
              <a:rPr lang="en-US" sz="4200"/>
              <a:t>Baseband Signals and AM/FM Signals</a:t>
            </a:r>
          </a:p>
        </p:txBody>
      </p:sp>
      <p:pic>
        <p:nvPicPr>
          <p:cNvPr id="4" name="Picture 3" descr="Cell towers">
            <a:extLst>
              <a:ext uri="{FF2B5EF4-FFF2-40B4-BE49-F238E27FC236}">
                <a16:creationId xmlns:a16="http://schemas.microsoft.com/office/drawing/2014/main" id="{DCAEC614-01BA-FD4C-70D0-C47BA4B50C1A}"/>
              </a:ext>
            </a:extLst>
          </p:cNvPr>
          <p:cNvPicPr>
            <a:picLocks noChangeAspect="1"/>
          </p:cNvPicPr>
          <p:nvPr/>
        </p:nvPicPr>
        <p:blipFill rotWithShape="1">
          <a:blip r:embed="rId2"/>
          <a:srcRect l="54670" r="-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486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3146400"/>
            <a:ext cx="4391024" cy="2454300"/>
          </a:xfrm>
        </p:spPr>
        <p:txBody>
          <a:bodyPr>
            <a:normAutofit/>
          </a:bodyPr>
          <a:lstStyle/>
          <a:p>
            <a:pPr>
              <a:buNone/>
            </a:pPr>
            <a:r>
              <a:rPr lang="en-US" sz="2400">
                <a:solidFill>
                  <a:schemeClr val="bg1">
                    <a:alpha val="80000"/>
                  </a:schemeClr>
                </a:solidFill>
              </a:rPr>
              <a:t>Rubric</a:t>
            </a:r>
          </a:p>
          <a:p>
            <a:pPr>
              <a:buNone/>
            </a:pPr>
            <a:endParaRPr lang="en-US" sz="2400">
              <a:solidFill>
                <a:schemeClr val="bg1">
                  <a:alpha val="80000"/>
                </a:schemeClr>
              </a:solidFill>
            </a:endParaRPr>
          </a:p>
          <a:p>
            <a:pPr>
              <a:buNone/>
            </a:pPr>
            <a:endParaRPr lang="en-US" sz="2400">
              <a:solidFill>
                <a:schemeClr val="bg1">
                  <a:alpha val="80000"/>
                </a:schemeClr>
              </a:solidFill>
            </a:endParaRPr>
          </a:p>
        </p:txBody>
      </p:sp>
      <p:grpSp>
        <p:nvGrpSpPr>
          <p:cNvPr id="11" name="Group 10">
            <a:extLst>
              <a:ext uri="{FF2B5EF4-FFF2-40B4-BE49-F238E27FC236}">
                <a16:creationId xmlns:a16="http://schemas.microsoft.com/office/drawing/2014/main" id="{D44E3F87-3D58-4B03-86B2-15A5C5B9C9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841376"/>
            <a:ext cx="5260976" cy="4707593"/>
            <a:chOff x="6096000" y="841376"/>
            <a:chExt cx="5260976" cy="4707593"/>
          </a:xfrm>
          <a:effectLst>
            <a:outerShdw blurRad="381000" dist="152400" dir="5400000" algn="ctr" rotWithShape="0">
              <a:srgbClr val="000000">
                <a:alpha val="10000"/>
              </a:srgbClr>
            </a:outerShdw>
          </a:effectLst>
        </p:grpSpPr>
        <p:grpSp>
          <p:nvGrpSpPr>
            <p:cNvPr id="12" name="Group 11">
              <a:extLst>
                <a:ext uri="{FF2B5EF4-FFF2-40B4-BE49-F238E27FC236}">
                  <a16:creationId xmlns:a16="http://schemas.microsoft.com/office/drawing/2014/main" id="{B4D09509-F6FC-47A6-B196-CCCFD8E8305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1" y="841376"/>
              <a:ext cx="5260975" cy="4707593"/>
              <a:chOff x="6096001" y="841376"/>
              <a:chExt cx="5260975" cy="4707593"/>
            </a:xfrm>
          </p:grpSpPr>
          <p:sp>
            <p:nvSpPr>
              <p:cNvPr id="16" name="Freeform: Shape 15">
                <a:extLst>
                  <a:ext uri="{FF2B5EF4-FFF2-40B4-BE49-F238E27FC236}">
                    <a16:creationId xmlns:a16="http://schemas.microsoft.com/office/drawing/2014/main" id="{BA5B9D66-192D-4F12-964D-2B23A1D27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C9C14E68-C469-4A71-AF08-169DB545F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3" name="Group 12">
              <a:extLst>
                <a:ext uri="{FF2B5EF4-FFF2-40B4-BE49-F238E27FC236}">
                  <a16:creationId xmlns:a16="http://schemas.microsoft.com/office/drawing/2014/main" id="{B2C18990-7F62-45E8-B68F-47E95E4812F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14" name="Freeform: Shape 13">
                <a:extLst>
                  <a:ext uri="{FF2B5EF4-FFF2-40B4-BE49-F238E27FC236}">
                    <a16:creationId xmlns:a16="http://schemas.microsoft.com/office/drawing/2014/main" id="{AC206BB2-3759-4DF0-9932-7445B6367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381FA6FA-3CB6-4F57-8871-82DDE5BE8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aphicFrame>
        <p:nvGraphicFramePr>
          <p:cNvPr id="4" name="Table 3"/>
          <p:cNvGraphicFramePr>
            <a:graphicFrameLocks noGrp="1"/>
          </p:cNvGraphicFramePr>
          <p:nvPr>
            <p:extLst>
              <p:ext uri="{D42A27DB-BD31-4B8C-83A1-F6EECF244321}">
                <p14:modId xmlns:p14="http://schemas.microsoft.com/office/powerpoint/2010/main" val="1423597931"/>
              </p:ext>
            </p:extLst>
          </p:nvPr>
        </p:nvGraphicFramePr>
        <p:xfrm>
          <a:off x="6541932" y="1530481"/>
          <a:ext cx="4369114" cy="2704056"/>
        </p:xfrm>
        <a:graphic>
          <a:graphicData uri="http://schemas.openxmlformats.org/drawingml/2006/table">
            <a:tbl>
              <a:tblPr firstRow="1" bandRow="1">
                <a:tableStyleId>{5C22544A-7EE6-4342-B048-85BDC9FD1C3A}</a:tableStyleId>
              </a:tblPr>
              <a:tblGrid>
                <a:gridCol w="1669387">
                  <a:extLst>
                    <a:ext uri="{9D8B030D-6E8A-4147-A177-3AD203B41FA5}">
                      <a16:colId xmlns:a16="http://schemas.microsoft.com/office/drawing/2014/main" val="20000"/>
                    </a:ext>
                  </a:extLst>
                </a:gridCol>
                <a:gridCol w="1964331">
                  <a:extLst>
                    <a:ext uri="{9D8B030D-6E8A-4147-A177-3AD203B41FA5}">
                      <a16:colId xmlns:a16="http://schemas.microsoft.com/office/drawing/2014/main" val="20001"/>
                    </a:ext>
                  </a:extLst>
                </a:gridCol>
                <a:gridCol w="735396">
                  <a:extLst>
                    <a:ext uri="{9D8B030D-6E8A-4147-A177-3AD203B41FA5}">
                      <a16:colId xmlns:a16="http://schemas.microsoft.com/office/drawing/2014/main" val="20002"/>
                    </a:ext>
                  </a:extLst>
                </a:gridCol>
              </a:tblGrid>
              <a:tr h="311462">
                <a:tc>
                  <a:txBody>
                    <a:bodyPr/>
                    <a:lstStyle/>
                    <a:p>
                      <a:pPr algn="ctr"/>
                      <a:r>
                        <a:rPr lang="en-US" sz="1400"/>
                        <a:t>Activity</a:t>
                      </a:r>
                    </a:p>
                  </a:txBody>
                  <a:tcPr marL="70787" marR="70787" marT="35393" marB="35393"/>
                </a:tc>
                <a:tc>
                  <a:txBody>
                    <a:bodyPr/>
                    <a:lstStyle/>
                    <a:p>
                      <a:pPr algn="ctr"/>
                      <a:r>
                        <a:rPr lang="en-US" sz="1400"/>
                        <a:t>Requirement(s)</a:t>
                      </a:r>
                    </a:p>
                  </a:txBody>
                  <a:tcPr marL="70787" marR="70787" marT="35393" marB="35393"/>
                </a:tc>
                <a:tc>
                  <a:txBody>
                    <a:bodyPr/>
                    <a:lstStyle/>
                    <a:p>
                      <a:pPr algn="ctr"/>
                      <a:r>
                        <a:rPr lang="en-US" sz="1400"/>
                        <a:t>Points</a:t>
                      </a:r>
                    </a:p>
                  </a:txBody>
                  <a:tcPr marL="70787" marR="70787" marT="35393" marB="35393"/>
                </a:tc>
                <a:extLst>
                  <a:ext uri="{0D108BD9-81ED-4DB2-BD59-A6C34878D82A}">
                    <a16:rowId xmlns:a16="http://schemas.microsoft.com/office/drawing/2014/main" val="10000"/>
                  </a:ext>
                </a:extLst>
              </a:tr>
              <a:tr h="311462">
                <a:tc>
                  <a:txBody>
                    <a:bodyPr/>
                    <a:lstStyle/>
                    <a:p>
                      <a:pPr lvl="0"/>
                      <a:r>
                        <a:rPr lang="en-US" sz="1400" kern="1200">
                          <a:solidFill>
                            <a:schemeClr val="dk1"/>
                          </a:solidFill>
                          <a:effectLst/>
                          <a:latin typeface="+mn-lt"/>
                          <a:ea typeface="+mn-ea"/>
                          <a:cs typeface="+mn-cs"/>
                        </a:rPr>
                        <a:t>Baseband Signals</a:t>
                      </a:r>
                    </a:p>
                  </a:txBody>
                  <a:tcPr marL="70787" marR="70787" marT="35393" marB="35393"/>
                </a:tc>
                <a:tc>
                  <a:txBody>
                    <a:bodyPr/>
                    <a:lstStyle/>
                    <a:p>
                      <a:r>
                        <a:rPr lang="en-US" sz="1400" baseline="0"/>
                        <a:t>Take a screenshot</a:t>
                      </a:r>
                    </a:p>
                  </a:txBody>
                  <a:tcPr marL="70787" marR="70787" marT="35393" marB="35393"/>
                </a:tc>
                <a:tc>
                  <a:txBody>
                    <a:bodyPr/>
                    <a:lstStyle/>
                    <a:p>
                      <a:pPr algn="ctr"/>
                      <a:r>
                        <a:rPr lang="en-US" sz="1400"/>
                        <a:t>2</a:t>
                      </a:r>
                    </a:p>
                  </a:txBody>
                  <a:tcPr marL="70787" marR="70787" marT="35393" marB="35393"/>
                </a:tc>
                <a:extLst>
                  <a:ext uri="{0D108BD9-81ED-4DB2-BD59-A6C34878D82A}">
                    <a16:rowId xmlns:a16="http://schemas.microsoft.com/office/drawing/2014/main" val="10001"/>
                  </a:ext>
                </a:extLst>
              </a:tr>
              <a:tr h="311462">
                <a:tc>
                  <a:txBody>
                    <a:bodyPr/>
                    <a:lstStyle/>
                    <a:p>
                      <a:pPr lvl="0"/>
                      <a:r>
                        <a:rPr lang="en-US" sz="1400" kern="1200">
                          <a:solidFill>
                            <a:schemeClr val="dk1"/>
                          </a:solidFill>
                          <a:effectLst/>
                          <a:latin typeface="+mn-lt"/>
                          <a:ea typeface="+mn-ea"/>
                          <a:cs typeface="+mn-cs"/>
                        </a:rPr>
                        <a:t> </a:t>
                      </a:r>
                    </a:p>
                  </a:txBody>
                  <a:tcPr marL="70787" marR="70787" marT="35393" marB="35393"/>
                </a:tc>
                <a:tc>
                  <a:txBody>
                    <a:bodyPr/>
                    <a:lstStyle/>
                    <a:p>
                      <a:r>
                        <a:rPr lang="en-US" sz="1400" baseline="0"/>
                        <a:t>Fill in a table</a:t>
                      </a:r>
                    </a:p>
                  </a:txBody>
                  <a:tcPr marL="70787" marR="70787" marT="35393" marB="35393"/>
                </a:tc>
                <a:tc>
                  <a:txBody>
                    <a:bodyPr/>
                    <a:lstStyle/>
                    <a:p>
                      <a:pPr algn="ctr"/>
                      <a:r>
                        <a:rPr lang="en-US" sz="1400"/>
                        <a:t>5</a:t>
                      </a:r>
                    </a:p>
                  </a:txBody>
                  <a:tcPr marL="70787" marR="70787" marT="35393" marB="35393"/>
                </a:tc>
                <a:extLst>
                  <a:ext uri="{0D108BD9-81ED-4DB2-BD59-A6C34878D82A}">
                    <a16:rowId xmlns:a16="http://schemas.microsoft.com/office/drawing/2014/main" val="10002"/>
                  </a:ext>
                </a:extLst>
              </a:tr>
              <a:tr h="523822">
                <a:tc>
                  <a:txBody>
                    <a:bodyPr/>
                    <a:lstStyle/>
                    <a:p>
                      <a:pPr lvl="0"/>
                      <a:r>
                        <a:rPr lang="en-US" sz="1400" kern="1200">
                          <a:solidFill>
                            <a:schemeClr val="dk1"/>
                          </a:solidFill>
                          <a:effectLst/>
                          <a:latin typeface="+mn-lt"/>
                          <a:ea typeface="+mn-ea"/>
                          <a:cs typeface="+mn-cs"/>
                        </a:rPr>
                        <a:t>AM Signals</a:t>
                      </a:r>
                    </a:p>
                  </a:txBody>
                  <a:tcPr marL="70787" marR="70787" marT="35393" marB="35393"/>
                </a:tc>
                <a:tc>
                  <a:txBody>
                    <a:bodyPr/>
                    <a:lstStyle/>
                    <a:p>
                      <a:r>
                        <a:rPr lang="en-US" sz="1400" baseline="0"/>
                        <a:t>Take three screenshots</a:t>
                      </a:r>
                    </a:p>
                  </a:txBody>
                  <a:tcPr marL="70787" marR="70787" marT="35393" marB="35393"/>
                </a:tc>
                <a:tc>
                  <a:txBody>
                    <a:bodyPr/>
                    <a:lstStyle/>
                    <a:p>
                      <a:pPr algn="ctr"/>
                      <a:r>
                        <a:rPr lang="en-US" sz="1400"/>
                        <a:t>6</a:t>
                      </a:r>
                    </a:p>
                  </a:txBody>
                  <a:tcPr marL="70787" marR="70787" marT="35393" marB="35393"/>
                </a:tc>
                <a:extLst>
                  <a:ext uri="{0D108BD9-81ED-4DB2-BD59-A6C34878D82A}">
                    <a16:rowId xmlns:a16="http://schemas.microsoft.com/office/drawing/2014/main" val="10003"/>
                  </a:ext>
                </a:extLst>
              </a:tr>
              <a:tr h="311462">
                <a:tc>
                  <a:txBody>
                    <a:bodyPr/>
                    <a:lstStyle/>
                    <a:p>
                      <a:pPr lvl="0"/>
                      <a:endParaRPr lang="en-US" sz="1400" kern="1200">
                        <a:solidFill>
                          <a:schemeClr val="dk1"/>
                        </a:solidFill>
                        <a:effectLst/>
                        <a:latin typeface="+mn-lt"/>
                        <a:ea typeface="+mn-ea"/>
                        <a:cs typeface="+mn-cs"/>
                      </a:endParaRPr>
                    </a:p>
                  </a:txBody>
                  <a:tcPr marL="70787" marR="70787" marT="35393" marB="35393"/>
                </a:tc>
                <a:tc>
                  <a:txBody>
                    <a:bodyPr/>
                    <a:lstStyle/>
                    <a:p>
                      <a:r>
                        <a:rPr lang="en-US" sz="1400" baseline="0"/>
                        <a:t>Fill in a table</a:t>
                      </a:r>
                    </a:p>
                  </a:txBody>
                  <a:tcPr marL="70787" marR="70787" marT="35393" marB="35393"/>
                </a:tc>
                <a:tc>
                  <a:txBody>
                    <a:bodyPr/>
                    <a:lstStyle/>
                    <a:p>
                      <a:pPr algn="ctr"/>
                      <a:r>
                        <a:rPr lang="en-US" sz="1400"/>
                        <a:t>3</a:t>
                      </a:r>
                    </a:p>
                  </a:txBody>
                  <a:tcPr marL="70787" marR="70787" marT="35393" marB="35393"/>
                </a:tc>
                <a:extLst>
                  <a:ext uri="{0D108BD9-81ED-4DB2-BD59-A6C34878D82A}">
                    <a16:rowId xmlns:a16="http://schemas.microsoft.com/office/drawing/2014/main" val="675747009"/>
                  </a:ext>
                </a:extLst>
              </a:tr>
              <a:tr h="311462">
                <a:tc>
                  <a:txBody>
                    <a:bodyPr/>
                    <a:lstStyle/>
                    <a:p>
                      <a:pPr lvl="0"/>
                      <a:endParaRPr lang="en-US" sz="1400" kern="1200">
                        <a:solidFill>
                          <a:schemeClr val="dk1"/>
                        </a:solidFill>
                        <a:effectLst/>
                        <a:latin typeface="+mn-lt"/>
                        <a:ea typeface="+mn-ea"/>
                        <a:cs typeface="+mn-cs"/>
                      </a:endParaRPr>
                    </a:p>
                  </a:txBody>
                  <a:tcPr marL="70787" marR="70787" marT="35393" marB="35393"/>
                </a:tc>
                <a:tc>
                  <a:txBody>
                    <a:bodyPr/>
                    <a:lstStyle/>
                    <a:p>
                      <a:r>
                        <a:rPr lang="en-US" sz="1400" baseline="0"/>
                        <a:t>Develop two equations</a:t>
                      </a:r>
                    </a:p>
                  </a:txBody>
                  <a:tcPr marL="70787" marR="70787" marT="35393" marB="35393"/>
                </a:tc>
                <a:tc>
                  <a:txBody>
                    <a:bodyPr/>
                    <a:lstStyle/>
                    <a:p>
                      <a:pPr algn="ctr"/>
                      <a:r>
                        <a:rPr lang="en-US" sz="1400"/>
                        <a:t>6</a:t>
                      </a:r>
                    </a:p>
                  </a:txBody>
                  <a:tcPr marL="70787" marR="70787" marT="35393" marB="35393"/>
                </a:tc>
                <a:extLst>
                  <a:ext uri="{0D108BD9-81ED-4DB2-BD59-A6C34878D82A}">
                    <a16:rowId xmlns:a16="http://schemas.microsoft.com/office/drawing/2014/main" val="1262647682"/>
                  </a:ext>
                </a:extLst>
              </a:tr>
              <a:tr h="3114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a:solidFill>
                            <a:schemeClr val="dk1"/>
                          </a:solidFill>
                          <a:effectLst/>
                          <a:latin typeface="+mn-lt"/>
                          <a:ea typeface="+mn-ea"/>
                          <a:cs typeface="+mn-cs"/>
                        </a:rPr>
                        <a:t>FM Signals</a:t>
                      </a:r>
                    </a:p>
                  </a:txBody>
                  <a:tcPr marL="70787" marR="70787" marT="35393" marB="35393"/>
                </a:tc>
                <a:tc>
                  <a:txBody>
                    <a:bodyPr/>
                    <a:lstStyle/>
                    <a:p>
                      <a:r>
                        <a:rPr lang="en-US" sz="1400" baseline="0"/>
                        <a:t>Take two screenshots</a:t>
                      </a:r>
                    </a:p>
                  </a:txBody>
                  <a:tcPr marL="70787" marR="70787" marT="35393" marB="35393"/>
                </a:tc>
                <a:tc>
                  <a:txBody>
                    <a:bodyPr/>
                    <a:lstStyle/>
                    <a:p>
                      <a:pPr algn="ctr"/>
                      <a:r>
                        <a:rPr lang="en-US" sz="1400"/>
                        <a:t>4</a:t>
                      </a:r>
                    </a:p>
                  </a:txBody>
                  <a:tcPr marL="70787" marR="70787" marT="35393" marB="35393"/>
                </a:tc>
                <a:extLst>
                  <a:ext uri="{0D108BD9-81ED-4DB2-BD59-A6C34878D82A}">
                    <a16:rowId xmlns:a16="http://schemas.microsoft.com/office/drawing/2014/main" val="963200179"/>
                  </a:ext>
                </a:extLst>
              </a:tr>
              <a:tr h="3114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a:solidFill>
                          <a:schemeClr val="dk1"/>
                        </a:solidFill>
                        <a:effectLst/>
                        <a:latin typeface="+mn-lt"/>
                        <a:ea typeface="+mn-ea"/>
                        <a:cs typeface="+mn-cs"/>
                      </a:endParaRPr>
                    </a:p>
                  </a:txBody>
                  <a:tcPr marL="70787" marR="70787" marT="35393" marB="35393"/>
                </a:tc>
                <a:tc>
                  <a:txBody>
                    <a:bodyPr/>
                    <a:lstStyle/>
                    <a:p>
                      <a:r>
                        <a:rPr lang="en-US" sz="1400" baseline="0"/>
                        <a:t>Answer a question</a:t>
                      </a:r>
                    </a:p>
                  </a:txBody>
                  <a:tcPr marL="70787" marR="70787" marT="35393" marB="35393"/>
                </a:tc>
                <a:tc>
                  <a:txBody>
                    <a:bodyPr/>
                    <a:lstStyle/>
                    <a:p>
                      <a:pPr algn="ctr"/>
                      <a:r>
                        <a:rPr lang="en-US" sz="1400"/>
                        <a:t>4</a:t>
                      </a:r>
                    </a:p>
                  </a:txBody>
                  <a:tcPr marL="70787" marR="70787" marT="35393" marB="35393"/>
                </a:tc>
                <a:extLst>
                  <a:ext uri="{0D108BD9-81ED-4DB2-BD59-A6C34878D82A}">
                    <a16:rowId xmlns:a16="http://schemas.microsoft.com/office/drawing/2014/main" val="2069372866"/>
                  </a:ext>
                </a:extLst>
              </a:tr>
            </a:tbl>
          </a:graphicData>
        </a:graphic>
      </p:graphicFrame>
    </p:spTree>
    <p:extLst>
      <p:ext uri="{BB962C8B-B14F-4D97-AF65-F5344CB8AC3E}">
        <p14:creationId xmlns:p14="http://schemas.microsoft.com/office/powerpoint/2010/main" val="3767415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04DEAAA5-989D-4B68-BAC3-164C5D121040}"/>
              </a:ext>
            </a:extLst>
          </p:cNvPr>
          <p:cNvGraphicFramePr>
            <a:graphicFrameLocks/>
          </p:cNvGraphicFramePr>
          <p:nvPr>
            <p:extLst>
              <p:ext uri="{D42A27DB-BD31-4B8C-83A1-F6EECF244321}">
                <p14:modId xmlns:p14="http://schemas.microsoft.com/office/powerpoint/2010/main" val="587068021"/>
              </p:ext>
            </p:extLst>
          </p:nvPr>
        </p:nvGraphicFramePr>
        <p:xfrm>
          <a:off x="2638611" y="4536141"/>
          <a:ext cx="6781800" cy="1828800"/>
        </p:xfrm>
        <a:graphic>
          <a:graphicData uri="http://schemas.openxmlformats.org/drawingml/2006/table">
            <a:tbl>
              <a:tblPr firstRow="1" firstCol="1" bandRow="1">
                <a:tableStyleId>{5C22544A-7EE6-4342-B048-85BDC9FD1C3A}</a:tableStyleId>
              </a:tblPr>
              <a:tblGrid>
                <a:gridCol w="3390482">
                  <a:extLst>
                    <a:ext uri="{9D8B030D-6E8A-4147-A177-3AD203B41FA5}">
                      <a16:colId xmlns:a16="http://schemas.microsoft.com/office/drawing/2014/main" val="2283298078"/>
                    </a:ext>
                  </a:extLst>
                </a:gridCol>
                <a:gridCol w="3391318">
                  <a:extLst>
                    <a:ext uri="{9D8B030D-6E8A-4147-A177-3AD203B41FA5}">
                      <a16:colId xmlns:a16="http://schemas.microsoft.com/office/drawing/2014/main" val="2674843448"/>
                    </a:ext>
                  </a:extLst>
                </a:gridCol>
              </a:tblGrid>
              <a:tr h="304800">
                <a:tc>
                  <a:txBody>
                    <a:bodyPr/>
                    <a:lstStyle/>
                    <a:p>
                      <a:pPr marL="0" marR="0" algn="ctr">
                        <a:lnSpc>
                          <a:spcPct val="115000"/>
                        </a:lnSpc>
                        <a:spcBef>
                          <a:spcPts val="300"/>
                        </a:spcBef>
                        <a:spcAft>
                          <a:spcPts val="300"/>
                        </a:spcAft>
                      </a:pPr>
                      <a:r>
                        <a:rPr lang="en-US" sz="1200" dirty="0">
                          <a:effectLst/>
                        </a:rPr>
                        <a:t>Harmonic Frequency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300"/>
                        </a:spcBef>
                        <a:spcAft>
                          <a:spcPts val="300"/>
                        </a:spcAft>
                      </a:pPr>
                      <a:r>
                        <a:rPr lang="en-US" sz="1200" dirty="0">
                          <a:effectLst/>
                        </a:rPr>
                        <a:t>Signal (Volts)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46106624"/>
                  </a:ext>
                </a:extLst>
              </a:tr>
              <a:tr h="304800">
                <a:tc>
                  <a:txBody>
                    <a:bodyPr/>
                    <a:lstStyle/>
                    <a:p>
                      <a:pPr marL="0" marR="0" algn="ctr">
                        <a:lnSpc>
                          <a:spcPct val="115000"/>
                        </a:lnSpc>
                        <a:spcBef>
                          <a:spcPts val="300"/>
                        </a:spcBef>
                        <a:spcAft>
                          <a:spcPts val="300"/>
                        </a:spcAft>
                      </a:pPr>
                      <a:r>
                        <a:rPr lang="en-US" sz="1200" dirty="0">
                          <a:effectLst/>
                        </a:rPr>
                        <a:t>20 kHz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300"/>
                        </a:spcBef>
                        <a:spcAft>
                          <a:spcPts val="300"/>
                        </a:spcAft>
                      </a:pPr>
                      <a:r>
                        <a:rPr lang="en-US" sz="1200" dirty="0">
                          <a:effectLst/>
                        </a:rPr>
                        <a:t> 3.131v</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71861742"/>
                  </a:ext>
                </a:extLst>
              </a:tr>
              <a:tr h="304800">
                <a:tc>
                  <a:txBody>
                    <a:bodyPr/>
                    <a:lstStyle/>
                    <a:p>
                      <a:pPr marL="0" marR="0" algn="ctr">
                        <a:lnSpc>
                          <a:spcPct val="115000"/>
                        </a:lnSpc>
                        <a:spcBef>
                          <a:spcPts val="300"/>
                        </a:spcBef>
                        <a:spcAft>
                          <a:spcPts val="300"/>
                        </a:spcAft>
                      </a:pPr>
                      <a:r>
                        <a:rPr lang="en-US" sz="1200" dirty="0">
                          <a:effectLst/>
                        </a:rPr>
                        <a:t>40 kHz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300"/>
                        </a:spcBef>
                        <a:spcAft>
                          <a:spcPts val="300"/>
                        </a:spcAft>
                      </a:pPr>
                      <a:r>
                        <a:rPr lang="en-US" sz="1200" dirty="0">
                          <a:effectLst/>
                        </a:rPr>
                        <a:t> 2.543V</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12863469"/>
                  </a:ext>
                </a:extLst>
              </a:tr>
              <a:tr h="304800">
                <a:tc>
                  <a:txBody>
                    <a:bodyPr/>
                    <a:lstStyle/>
                    <a:p>
                      <a:pPr marL="0" marR="0" algn="ctr">
                        <a:lnSpc>
                          <a:spcPct val="115000"/>
                        </a:lnSpc>
                        <a:spcBef>
                          <a:spcPts val="300"/>
                        </a:spcBef>
                        <a:spcAft>
                          <a:spcPts val="300"/>
                        </a:spcAft>
                      </a:pPr>
                      <a:r>
                        <a:rPr lang="en-US" sz="1200" dirty="0">
                          <a:effectLst/>
                        </a:rPr>
                        <a:t>60 kHz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300"/>
                        </a:spcBef>
                        <a:spcAft>
                          <a:spcPts val="300"/>
                        </a:spcAft>
                      </a:pPr>
                      <a:r>
                        <a:rPr lang="en-US" sz="1200" dirty="0">
                          <a:effectLst/>
                        </a:rPr>
                        <a:t> 868,868.9mV</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69425562"/>
                  </a:ext>
                </a:extLst>
              </a:tr>
              <a:tr h="304800">
                <a:tc>
                  <a:txBody>
                    <a:bodyPr/>
                    <a:lstStyle/>
                    <a:p>
                      <a:pPr marL="0" marR="0" algn="ctr">
                        <a:lnSpc>
                          <a:spcPct val="115000"/>
                        </a:lnSpc>
                        <a:spcBef>
                          <a:spcPts val="300"/>
                        </a:spcBef>
                        <a:spcAft>
                          <a:spcPts val="300"/>
                        </a:spcAft>
                      </a:pPr>
                      <a:r>
                        <a:rPr lang="en-US" sz="1200" dirty="0">
                          <a:effectLst/>
                        </a:rPr>
                        <a:t>80 kHz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300"/>
                        </a:spcBef>
                        <a:spcAft>
                          <a:spcPts val="300"/>
                        </a:spcAft>
                      </a:pPr>
                      <a:r>
                        <a:rPr lang="en-US" sz="1200" dirty="0">
                          <a:effectLst/>
                        </a:rPr>
                        <a:t> 7.656v</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09174102"/>
                  </a:ext>
                </a:extLst>
              </a:tr>
              <a:tr h="304800">
                <a:tc>
                  <a:txBody>
                    <a:bodyPr/>
                    <a:lstStyle/>
                    <a:p>
                      <a:pPr marL="0" marR="0" algn="ctr">
                        <a:lnSpc>
                          <a:spcPct val="115000"/>
                        </a:lnSpc>
                        <a:spcBef>
                          <a:spcPts val="300"/>
                        </a:spcBef>
                        <a:spcAft>
                          <a:spcPts val="300"/>
                        </a:spcAft>
                      </a:pPr>
                      <a:r>
                        <a:rPr lang="en-US" sz="1200" dirty="0">
                          <a:effectLst/>
                        </a:rPr>
                        <a:t>100 kHz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300"/>
                        </a:spcBef>
                        <a:spcAft>
                          <a:spcPts val="300"/>
                        </a:spcAft>
                      </a:pPr>
                      <a:r>
                        <a:rPr lang="en-US" sz="1200" dirty="0">
                          <a:effectLst/>
                        </a:rPr>
                        <a:t> 414.693mV</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25812658"/>
                  </a:ext>
                </a:extLst>
              </a:tr>
            </a:tbl>
          </a:graphicData>
        </a:graphic>
      </p:graphicFrame>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424753" y="1134490"/>
            <a:ext cx="7342495" cy="78281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23544">
              <a:buNone/>
            </a:pPr>
            <a:r>
              <a:rPr lang="en-US" sz="1616" kern="1200">
                <a:solidFill>
                  <a:schemeClr val="tx1"/>
                </a:solidFill>
                <a:latin typeface="+mn-lt"/>
                <a:ea typeface="+mn-ea"/>
                <a:cs typeface="Times New Roman" panose="02020603050405020304" pitchFamily="18" charset="0"/>
              </a:rPr>
              <a:t>The screenshot should show the spectrum analyzer displaying the signal’s harmonic spectrum and its panel settings. Record the signal voltage at each of the frequencies in the table.</a:t>
            </a:r>
            <a:endParaRPr lang="en-US" sz="160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424752" y="457200"/>
            <a:ext cx="2874682" cy="69924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923544">
              <a:spcAft>
                <a:spcPts val="600"/>
              </a:spcAft>
            </a:pPr>
            <a:r>
              <a:rPr lang="en-US" sz="2828" kern="1200">
                <a:solidFill>
                  <a:schemeClr val="dk1"/>
                </a:solidFill>
                <a:latin typeface="+mj-lt"/>
                <a:ea typeface="+mj-ea"/>
                <a:cs typeface="+mj-cs"/>
              </a:rPr>
              <a:t>Baseband Signals</a:t>
            </a:r>
            <a:endParaRPr lang="en-US" sz="2800">
              <a:solidFill>
                <a:schemeClr val="dk1"/>
              </a:solidFill>
            </a:endParaRPr>
          </a:p>
        </p:txBody>
      </p:sp>
      <p:sp>
        <p:nvSpPr>
          <p:cNvPr id="6" name="TextBox 5">
            <a:extLst>
              <a:ext uri="{FF2B5EF4-FFF2-40B4-BE49-F238E27FC236}">
                <a16:creationId xmlns:a16="http://schemas.microsoft.com/office/drawing/2014/main" id="{5676497A-C8F1-488A-AFF5-DD8A704C0844}"/>
              </a:ext>
            </a:extLst>
          </p:cNvPr>
          <p:cNvSpPr txBox="1"/>
          <p:nvPr/>
        </p:nvSpPr>
        <p:spPr>
          <a:xfrm>
            <a:off x="2638611" y="2049929"/>
            <a:ext cx="6914777" cy="2866234"/>
          </a:xfrm>
          <a:prstGeom prst="rect">
            <a:avLst/>
          </a:prstGeom>
          <a:noFill/>
        </p:spPr>
        <p:txBody>
          <a:bodyPr wrap="square" rtlCol="0">
            <a:spAutoFit/>
          </a:bodyPr>
          <a:lstStyle/>
          <a:p>
            <a:pPr defTabSz="923544">
              <a:spcAft>
                <a:spcPts val="600"/>
              </a:spcAft>
            </a:pPr>
            <a:r>
              <a:rPr lang="en-US" sz="1818" kern="1200">
                <a:solidFill>
                  <a:schemeClr val="tx1"/>
                </a:solidFill>
                <a:latin typeface="+mn-lt"/>
                <a:ea typeface="+mn-ea"/>
                <a:cs typeface="+mn-cs"/>
              </a:rPr>
              <a:t>SCREENSHOT HERE</a:t>
            </a:r>
          </a:p>
          <a:p>
            <a:pPr defTabSz="923544">
              <a:spcAft>
                <a:spcPts val="600"/>
              </a:spcAft>
            </a:pPr>
            <a:endParaRPr lang="en-US" sz="1818" kern="1200">
              <a:solidFill>
                <a:schemeClr val="tx1"/>
              </a:solidFill>
              <a:latin typeface="+mn-lt"/>
              <a:ea typeface="+mn-ea"/>
              <a:cs typeface="+mn-cs"/>
            </a:endParaRPr>
          </a:p>
          <a:p>
            <a:pPr defTabSz="923544">
              <a:spcAft>
                <a:spcPts val="600"/>
              </a:spcAft>
            </a:pPr>
            <a:endParaRPr lang="en-US" sz="1818" kern="1200">
              <a:solidFill>
                <a:schemeClr val="tx1"/>
              </a:solidFill>
              <a:latin typeface="+mn-lt"/>
              <a:ea typeface="+mn-ea"/>
              <a:cs typeface="+mn-cs"/>
            </a:endParaRPr>
          </a:p>
          <a:p>
            <a:pPr defTabSz="923544">
              <a:spcAft>
                <a:spcPts val="600"/>
              </a:spcAft>
            </a:pPr>
            <a:endParaRPr lang="en-US" sz="1818" kern="1200">
              <a:solidFill>
                <a:schemeClr val="tx1"/>
              </a:solidFill>
              <a:latin typeface="+mn-lt"/>
              <a:ea typeface="+mn-ea"/>
              <a:cs typeface="+mn-cs"/>
            </a:endParaRPr>
          </a:p>
          <a:p>
            <a:pPr defTabSz="923544">
              <a:spcAft>
                <a:spcPts val="600"/>
              </a:spcAft>
            </a:pPr>
            <a:endParaRPr lang="en-US" sz="1818" kern="1200">
              <a:solidFill>
                <a:schemeClr val="tx1"/>
              </a:solidFill>
              <a:latin typeface="+mn-lt"/>
              <a:ea typeface="+mn-ea"/>
              <a:cs typeface="+mn-cs"/>
            </a:endParaRPr>
          </a:p>
          <a:p>
            <a:pPr defTabSz="923544">
              <a:spcAft>
                <a:spcPts val="600"/>
              </a:spcAft>
            </a:pPr>
            <a:endParaRPr lang="en-US" sz="1818" kern="1200">
              <a:solidFill>
                <a:schemeClr val="tx1"/>
              </a:solidFill>
              <a:latin typeface="+mn-lt"/>
              <a:ea typeface="+mn-ea"/>
              <a:cs typeface="+mn-cs"/>
            </a:endParaRPr>
          </a:p>
          <a:p>
            <a:pPr defTabSz="923544">
              <a:spcAft>
                <a:spcPts val="600"/>
              </a:spcAft>
            </a:pPr>
            <a:endParaRPr lang="en-US" sz="1818" kern="1200">
              <a:solidFill>
                <a:schemeClr val="tx1"/>
              </a:solidFill>
              <a:latin typeface="+mn-lt"/>
              <a:ea typeface="+mn-ea"/>
              <a:cs typeface="+mn-cs"/>
            </a:endParaRPr>
          </a:p>
          <a:p>
            <a:pPr>
              <a:spcAft>
                <a:spcPts val="600"/>
              </a:spcAft>
            </a:pPr>
            <a:endParaRPr lang="en-US" sz="1800"/>
          </a:p>
        </p:txBody>
      </p:sp>
      <p:pic>
        <p:nvPicPr>
          <p:cNvPr id="9" name="Picture 8" descr="A screen shot of a computer">
            <a:extLst>
              <a:ext uri="{FF2B5EF4-FFF2-40B4-BE49-F238E27FC236}">
                <a16:creationId xmlns:a16="http://schemas.microsoft.com/office/drawing/2014/main" id="{2C31E24A-925C-E5C1-2268-F37562F2E5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5733525" y="1124058"/>
            <a:ext cx="2063932" cy="3941334"/>
          </a:xfrm>
          <a:prstGeom prst="rect">
            <a:avLst/>
          </a:prstGeom>
        </p:spPr>
      </p:pic>
    </p:spTree>
    <p:extLst>
      <p:ext uri="{BB962C8B-B14F-4D97-AF65-F5344CB8AC3E}">
        <p14:creationId xmlns:p14="http://schemas.microsoft.com/office/powerpoint/2010/main" val="3783670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645066" y="2031101"/>
            <a:ext cx="4282984" cy="351194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indent="-228600" algn="l">
              <a:lnSpc>
                <a:spcPct val="90000"/>
              </a:lnSpc>
              <a:spcAft>
                <a:spcPts val="600"/>
              </a:spcAft>
              <a:buFont typeface="Arial" panose="020B0604020202020204" pitchFamily="34" charset="0"/>
              <a:buChar char="•"/>
            </a:pPr>
            <a:r>
              <a:rPr lang="en-US" sz="1800">
                <a:latin typeface="+mn-lt"/>
                <a:ea typeface="+mn-ea"/>
                <a:cs typeface="+mn-cs"/>
              </a:rPr>
              <a:t>AM Signals</a:t>
            </a:r>
          </a:p>
        </p:txBody>
      </p:sp>
      <p:sp>
        <p:nvSpPr>
          <p:cNvPr id="71" name="Rectangle 70">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6192395" y="1574794"/>
            <a:ext cx="5062016" cy="68468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40080">
              <a:lnSpc>
                <a:spcPct val="115000"/>
              </a:lnSpc>
              <a:spcBef>
                <a:spcPts val="0"/>
              </a:spcBef>
              <a:spcAft>
                <a:spcPts val="600"/>
              </a:spcAft>
              <a:buNone/>
            </a:pPr>
            <a:r>
              <a:rPr lang="en-US" sz="1120" kern="1200">
                <a:solidFill>
                  <a:schemeClr val="tx1"/>
                </a:solidFill>
                <a:latin typeface="Calibri" panose="020F0502020204030204" pitchFamily="34" charset="0"/>
                <a:ea typeface="+mn-ea"/>
                <a:cs typeface="Times New Roman" panose="02020603050405020304" pitchFamily="18" charset="0"/>
              </a:rPr>
              <a:t>The screenshot of the Oscilloscope should include the signal and the panel settings of the oscilloscope. The screenshot of the Spectrum Analyzer should include the signal and the panel setting of the analyzer.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676497A-C8F1-488A-AFF5-DD8A704C0844}"/>
              </a:ext>
            </a:extLst>
          </p:cNvPr>
          <p:cNvSpPr txBox="1"/>
          <p:nvPr/>
        </p:nvSpPr>
        <p:spPr>
          <a:xfrm>
            <a:off x="6339832" y="2205911"/>
            <a:ext cx="129853" cy="2265236"/>
          </a:xfrm>
          <a:prstGeom prst="rect">
            <a:avLst/>
          </a:prstGeom>
          <a:noFill/>
        </p:spPr>
        <p:txBody>
          <a:bodyPr wrap="square" rtlCol="0">
            <a:spAutoFit/>
          </a:bodyPr>
          <a:lstStyle/>
          <a:p>
            <a:pPr defTabSz="640080">
              <a:spcAft>
                <a:spcPts val="600"/>
              </a:spcAft>
            </a:pPr>
            <a:endParaRPr lang="en-US" sz="1260" kern="1200">
              <a:solidFill>
                <a:schemeClr val="tx1"/>
              </a:solidFill>
              <a:latin typeface="+mn-lt"/>
              <a:ea typeface="+mn-ea"/>
              <a:cs typeface="+mn-cs"/>
            </a:endParaRPr>
          </a:p>
          <a:p>
            <a:pPr defTabSz="640080">
              <a:spcAft>
                <a:spcPts val="600"/>
              </a:spcAft>
            </a:pPr>
            <a:endParaRPr lang="en-US" sz="1260" kern="1200">
              <a:solidFill>
                <a:schemeClr val="tx1"/>
              </a:solidFill>
              <a:latin typeface="+mn-lt"/>
              <a:ea typeface="+mn-ea"/>
              <a:cs typeface="+mn-cs"/>
            </a:endParaRPr>
          </a:p>
          <a:p>
            <a:pPr defTabSz="640080">
              <a:spcAft>
                <a:spcPts val="600"/>
              </a:spcAft>
            </a:pPr>
            <a:endParaRPr lang="en-US" sz="1260" kern="1200">
              <a:solidFill>
                <a:schemeClr val="tx1"/>
              </a:solidFill>
              <a:latin typeface="+mn-lt"/>
              <a:ea typeface="+mn-ea"/>
              <a:cs typeface="+mn-cs"/>
            </a:endParaRPr>
          </a:p>
          <a:p>
            <a:pPr defTabSz="640080">
              <a:spcAft>
                <a:spcPts val="600"/>
              </a:spcAft>
            </a:pPr>
            <a:endParaRPr lang="en-US" sz="1260" kern="1200">
              <a:solidFill>
                <a:schemeClr val="tx1"/>
              </a:solidFill>
              <a:latin typeface="+mn-lt"/>
              <a:ea typeface="+mn-ea"/>
              <a:cs typeface="+mn-cs"/>
            </a:endParaRPr>
          </a:p>
          <a:p>
            <a:pPr defTabSz="640080">
              <a:spcAft>
                <a:spcPts val="600"/>
              </a:spcAft>
            </a:pPr>
            <a:endParaRPr lang="en-US" sz="1260" kern="1200">
              <a:solidFill>
                <a:schemeClr val="tx1"/>
              </a:solidFill>
              <a:latin typeface="+mn-lt"/>
              <a:ea typeface="+mn-ea"/>
              <a:cs typeface="+mn-cs"/>
            </a:endParaRPr>
          </a:p>
          <a:p>
            <a:pPr defTabSz="640080">
              <a:spcAft>
                <a:spcPts val="600"/>
              </a:spcAft>
            </a:pPr>
            <a:endParaRPr lang="en-US" sz="1260" kern="1200">
              <a:solidFill>
                <a:schemeClr val="tx1"/>
              </a:solidFill>
              <a:latin typeface="+mn-lt"/>
              <a:ea typeface="+mn-ea"/>
              <a:cs typeface="+mn-cs"/>
            </a:endParaRPr>
          </a:p>
          <a:p>
            <a:pPr defTabSz="640080">
              <a:spcAft>
                <a:spcPts val="600"/>
              </a:spcAft>
            </a:pPr>
            <a:endParaRPr lang="en-US" sz="1260" kern="1200">
              <a:solidFill>
                <a:schemeClr val="tx1"/>
              </a:solidFill>
              <a:latin typeface="+mn-lt"/>
              <a:ea typeface="+mn-ea"/>
              <a:cs typeface="+mn-cs"/>
            </a:endParaRPr>
          </a:p>
          <a:p>
            <a:pPr>
              <a:spcAft>
                <a:spcPts val="600"/>
              </a:spcAft>
            </a:pPr>
            <a:endParaRPr lang="en-US" sz="1800"/>
          </a:p>
        </p:txBody>
      </p:sp>
      <p:graphicFrame>
        <p:nvGraphicFramePr>
          <p:cNvPr id="8" name="Table 7">
            <a:extLst>
              <a:ext uri="{FF2B5EF4-FFF2-40B4-BE49-F238E27FC236}">
                <a16:creationId xmlns:a16="http://schemas.microsoft.com/office/drawing/2014/main" id="{1C916195-7F97-463B-B5B0-9B4ABD2058DF}"/>
              </a:ext>
            </a:extLst>
          </p:cNvPr>
          <p:cNvGraphicFramePr>
            <a:graphicFrameLocks noGrp="1"/>
          </p:cNvGraphicFramePr>
          <p:nvPr>
            <p:extLst>
              <p:ext uri="{D42A27DB-BD31-4B8C-83A1-F6EECF244321}">
                <p14:modId xmlns:p14="http://schemas.microsoft.com/office/powerpoint/2010/main" val="715897155"/>
              </p:ext>
            </p:extLst>
          </p:nvPr>
        </p:nvGraphicFramePr>
        <p:xfrm>
          <a:off x="8844058" y="4294884"/>
          <a:ext cx="3616326" cy="1066800"/>
        </p:xfrm>
        <a:graphic>
          <a:graphicData uri="http://schemas.openxmlformats.org/drawingml/2006/table">
            <a:tbl>
              <a:tblPr firstRow="1" firstCol="1" bandRow="1">
                <a:tableStyleId>{5C22544A-7EE6-4342-B048-85BDC9FD1C3A}</a:tableStyleId>
              </a:tblPr>
              <a:tblGrid>
                <a:gridCol w="1807817">
                  <a:extLst>
                    <a:ext uri="{9D8B030D-6E8A-4147-A177-3AD203B41FA5}">
                      <a16:colId xmlns:a16="http://schemas.microsoft.com/office/drawing/2014/main" val="3773361267"/>
                    </a:ext>
                  </a:extLst>
                </a:gridCol>
                <a:gridCol w="1808509">
                  <a:extLst>
                    <a:ext uri="{9D8B030D-6E8A-4147-A177-3AD203B41FA5}">
                      <a16:colId xmlns:a16="http://schemas.microsoft.com/office/drawing/2014/main" val="3948875591"/>
                    </a:ext>
                  </a:extLst>
                </a:gridCol>
              </a:tblGrid>
              <a:tr h="266700">
                <a:tc>
                  <a:txBody>
                    <a:bodyPr/>
                    <a:lstStyle/>
                    <a:p>
                      <a:pPr marL="0" marR="0" algn="ctr">
                        <a:lnSpc>
                          <a:spcPct val="115000"/>
                        </a:lnSpc>
                        <a:spcBef>
                          <a:spcPts val="0"/>
                        </a:spcBef>
                        <a:spcAft>
                          <a:spcPts val="0"/>
                        </a:spcAft>
                      </a:pPr>
                      <a:r>
                        <a:rPr lang="en-US" sz="1200" dirty="0">
                          <a:effectLst/>
                        </a:rPr>
                        <a:t>AM Modulation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Frequency (kHz)</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04259114"/>
                  </a:ext>
                </a:extLst>
              </a:tr>
              <a:tr h="266700">
                <a:tc>
                  <a:txBody>
                    <a:bodyPr/>
                    <a:lstStyle/>
                    <a:p>
                      <a:pPr marL="0" marR="0">
                        <a:lnSpc>
                          <a:spcPct val="115000"/>
                        </a:lnSpc>
                        <a:spcBef>
                          <a:spcPts val="0"/>
                        </a:spcBef>
                        <a:spcAft>
                          <a:spcPts val="0"/>
                        </a:spcAft>
                      </a:pPr>
                      <a:r>
                        <a:rPr lang="en-US" sz="1200" dirty="0">
                          <a:effectLst/>
                        </a:rPr>
                        <a:t>Lower side band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200" dirty="0">
                          <a:effectLst/>
                        </a:rPr>
                        <a:t> 90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67195065"/>
                  </a:ext>
                </a:extLst>
              </a:tr>
              <a:tr h="266700">
                <a:tc>
                  <a:txBody>
                    <a:bodyPr/>
                    <a:lstStyle/>
                    <a:p>
                      <a:pPr marL="0" marR="0">
                        <a:lnSpc>
                          <a:spcPct val="115000"/>
                        </a:lnSpc>
                        <a:spcBef>
                          <a:spcPts val="0"/>
                        </a:spcBef>
                        <a:spcAft>
                          <a:spcPts val="0"/>
                        </a:spcAft>
                      </a:pPr>
                      <a:r>
                        <a:rPr lang="en-US" sz="1200">
                          <a:effectLst/>
                        </a:rPr>
                        <a:t>Carrier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200" dirty="0">
                          <a:effectLst/>
                        </a:rPr>
                        <a:t> 100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20991836"/>
                  </a:ext>
                </a:extLst>
              </a:tr>
              <a:tr h="266700">
                <a:tc>
                  <a:txBody>
                    <a:bodyPr/>
                    <a:lstStyle/>
                    <a:p>
                      <a:pPr marL="0" marR="0">
                        <a:lnSpc>
                          <a:spcPct val="115000"/>
                        </a:lnSpc>
                        <a:spcBef>
                          <a:spcPts val="0"/>
                        </a:spcBef>
                        <a:spcAft>
                          <a:spcPts val="0"/>
                        </a:spcAft>
                      </a:pPr>
                      <a:r>
                        <a:rPr lang="en-US" sz="1200">
                          <a:effectLst/>
                        </a:rPr>
                        <a:t>Upper side band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200" dirty="0">
                          <a:effectLst/>
                        </a:rPr>
                        <a:t> 110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65117150"/>
                  </a:ext>
                </a:extLst>
              </a:tr>
            </a:tbl>
          </a:graphicData>
        </a:graphic>
      </p:graphicFrame>
      <p:sp>
        <p:nvSpPr>
          <p:cNvPr id="9" name="TextBox 8">
            <a:extLst>
              <a:ext uri="{FF2B5EF4-FFF2-40B4-BE49-F238E27FC236}">
                <a16:creationId xmlns:a16="http://schemas.microsoft.com/office/drawing/2014/main" id="{F4CC2A37-9FA8-42F2-B902-A045428BD151}"/>
              </a:ext>
            </a:extLst>
          </p:cNvPr>
          <p:cNvSpPr txBox="1"/>
          <p:nvPr/>
        </p:nvSpPr>
        <p:spPr>
          <a:xfrm>
            <a:off x="6112326" y="2259475"/>
            <a:ext cx="2611077" cy="3890296"/>
          </a:xfrm>
          <a:prstGeom prst="rect">
            <a:avLst/>
          </a:prstGeom>
          <a:noFill/>
        </p:spPr>
        <p:txBody>
          <a:bodyPr wrap="square" rtlCol="0">
            <a:spAutoFit/>
          </a:bodyPr>
          <a:lstStyle/>
          <a:p>
            <a:pPr defTabSz="640080">
              <a:spcAft>
                <a:spcPts val="600"/>
              </a:spcAft>
            </a:pPr>
            <a:r>
              <a:rPr lang="en-US" sz="1260" kern="1200">
                <a:solidFill>
                  <a:schemeClr val="tx1"/>
                </a:solidFill>
                <a:latin typeface="+mn-lt"/>
                <a:ea typeface="+mn-ea"/>
                <a:cs typeface="+mn-cs"/>
              </a:rPr>
              <a:t>Oscilloscope screenshot here</a:t>
            </a:r>
          </a:p>
          <a:p>
            <a:pPr defTabSz="640080">
              <a:spcAft>
                <a:spcPts val="600"/>
              </a:spcAft>
            </a:pPr>
            <a:endParaRPr lang="en-US" sz="1260" kern="1200">
              <a:solidFill>
                <a:schemeClr val="tx1"/>
              </a:solidFill>
              <a:latin typeface="+mn-lt"/>
              <a:ea typeface="+mn-ea"/>
              <a:cs typeface="+mn-cs"/>
            </a:endParaRPr>
          </a:p>
          <a:p>
            <a:pPr defTabSz="640080">
              <a:spcAft>
                <a:spcPts val="600"/>
              </a:spcAft>
            </a:pPr>
            <a:endParaRPr lang="en-US" sz="1260" kern="1200">
              <a:solidFill>
                <a:schemeClr val="tx1"/>
              </a:solidFill>
              <a:latin typeface="+mn-lt"/>
              <a:ea typeface="+mn-ea"/>
              <a:cs typeface="+mn-cs"/>
            </a:endParaRPr>
          </a:p>
          <a:p>
            <a:pPr defTabSz="640080">
              <a:spcAft>
                <a:spcPts val="600"/>
              </a:spcAft>
            </a:pPr>
            <a:endParaRPr lang="en-US" sz="1260" kern="1200">
              <a:solidFill>
                <a:schemeClr val="tx1"/>
              </a:solidFill>
              <a:latin typeface="+mn-lt"/>
              <a:ea typeface="+mn-ea"/>
              <a:cs typeface="+mn-cs"/>
            </a:endParaRPr>
          </a:p>
          <a:p>
            <a:pPr defTabSz="640080">
              <a:spcAft>
                <a:spcPts val="600"/>
              </a:spcAft>
            </a:pPr>
            <a:endParaRPr lang="en-US" sz="1260" kern="1200">
              <a:solidFill>
                <a:schemeClr val="tx1"/>
              </a:solidFill>
              <a:latin typeface="+mn-lt"/>
              <a:ea typeface="+mn-ea"/>
              <a:cs typeface="+mn-cs"/>
            </a:endParaRPr>
          </a:p>
          <a:p>
            <a:pPr defTabSz="640080">
              <a:spcAft>
                <a:spcPts val="600"/>
              </a:spcAft>
            </a:pPr>
            <a:endParaRPr lang="en-US" sz="1260" kern="1200">
              <a:solidFill>
                <a:schemeClr val="tx1"/>
              </a:solidFill>
              <a:latin typeface="+mn-lt"/>
              <a:ea typeface="+mn-ea"/>
              <a:cs typeface="+mn-cs"/>
            </a:endParaRPr>
          </a:p>
          <a:p>
            <a:pPr defTabSz="640080">
              <a:spcAft>
                <a:spcPts val="600"/>
              </a:spcAft>
            </a:pPr>
            <a:endParaRPr lang="en-US" sz="1260" kern="1200">
              <a:solidFill>
                <a:schemeClr val="tx1"/>
              </a:solidFill>
              <a:latin typeface="+mn-lt"/>
              <a:ea typeface="+mn-ea"/>
              <a:cs typeface="+mn-cs"/>
            </a:endParaRPr>
          </a:p>
          <a:p>
            <a:pPr defTabSz="640080">
              <a:spcAft>
                <a:spcPts val="600"/>
              </a:spcAft>
            </a:pPr>
            <a:endParaRPr lang="en-US" sz="1260" kern="1200">
              <a:solidFill>
                <a:schemeClr val="tx1"/>
              </a:solidFill>
              <a:latin typeface="+mn-lt"/>
              <a:ea typeface="+mn-ea"/>
              <a:cs typeface="+mn-cs"/>
            </a:endParaRPr>
          </a:p>
          <a:p>
            <a:pPr defTabSz="640080">
              <a:spcAft>
                <a:spcPts val="600"/>
              </a:spcAft>
            </a:pPr>
            <a:endParaRPr lang="en-US" sz="1260" kern="1200">
              <a:solidFill>
                <a:schemeClr val="tx1"/>
              </a:solidFill>
              <a:latin typeface="+mn-lt"/>
              <a:ea typeface="+mn-ea"/>
              <a:cs typeface="+mn-cs"/>
            </a:endParaRPr>
          </a:p>
          <a:p>
            <a:pPr defTabSz="640080">
              <a:spcAft>
                <a:spcPts val="600"/>
              </a:spcAft>
            </a:pPr>
            <a:endParaRPr lang="en-US" sz="1260" kern="1200">
              <a:solidFill>
                <a:schemeClr val="tx1"/>
              </a:solidFill>
              <a:latin typeface="+mn-lt"/>
              <a:ea typeface="+mn-ea"/>
              <a:cs typeface="+mn-cs"/>
            </a:endParaRPr>
          </a:p>
          <a:p>
            <a:pPr defTabSz="640080">
              <a:spcAft>
                <a:spcPts val="600"/>
              </a:spcAft>
            </a:pPr>
            <a:endParaRPr lang="en-US" sz="1260" kern="1200">
              <a:solidFill>
                <a:schemeClr val="tx1"/>
              </a:solidFill>
              <a:latin typeface="+mn-lt"/>
              <a:ea typeface="+mn-ea"/>
              <a:cs typeface="+mn-cs"/>
            </a:endParaRPr>
          </a:p>
          <a:p>
            <a:pPr defTabSz="640080">
              <a:spcAft>
                <a:spcPts val="600"/>
              </a:spcAft>
            </a:pPr>
            <a:endParaRPr lang="en-US" sz="1260" kern="1200">
              <a:solidFill>
                <a:schemeClr val="tx1"/>
              </a:solidFill>
              <a:latin typeface="+mn-lt"/>
              <a:ea typeface="+mn-ea"/>
              <a:cs typeface="+mn-cs"/>
            </a:endParaRPr>
          </a:p>
          <a:p>
            <a:pPr defTabSz="640080">
              <a:spcAft>
                <a:spcPts val="600"/>
              </a:spcAft>
            </a:pPr>
            <a:endParaRPr lang="en-US" sz="1260" kern="1200">
              <a:solidFill>
                <a:schemeClr val="tx1"/>
              </a:solidFill>
              <a:latin typeface="+mn-lt"/>
              <a:ea typeface="+mn-ea"/>
              <a:cs typeface="+mn-cs"/>
            </a:endParaRPr>
          </a:p>
          <a:p>
            <a:pPr>
              <a:spcAft>
                <a:spcPts val="600"/>
              </a:spcAft>
            </a:pPr>
            <a:endParaRPr lang="en-US" sz="1800"/>
          </a:p>
        </p:txBody>
      </p:sp>
      <p:sp>
        <p:nvSpPr>
          <p:cNvPr id="10" name="TextBox 9">
            <a:extLst>
              <a:ext uri="{FF2B5EF4-FFF2-40B4-BE49-F238E27FC236}">
                <a16:creationId xmlns:a16="http://schemas.microsoft.com/office/drawing/2014/main" id="{B49D7382-4D15-46DC-A34D-740894424E53}"/>
              </a:ext>
            </a:extLst>
          </p:cNvPr>
          <p:cNvSpPr txBox="1"/>
          <p:nvPr/>
        </p:nvSpPr>
        <p:spPr>
          <a:xfrm>
            <a:off x="8750183" y="2259475"/>
            <a:ext cx="2651664" cy="2806922"/>
          </a:xfrm>
          <a:prstGeom prst="rect">
            <a:avLst/>
          </a:prstGeom>
          <a:noFill/>
        </p:spPr>
        <p:txBody>
          <a:bodyPr wrap="square" rtlCol="0">
            <a:spAutoFit/>
          </a:bodyPr>
          <a:lstStyle/>
          <a:p>
            <a:pPr defTabSz="640080">
              <a:spcAft>
                <a:spcPts val="600"/>
              </a:spcAft>
            </a:pPr>
            <a:r>
              <a:rPr lang="en-US" sz="1260" kern="1200">
                <a:solidFill>
                  <a:schemeClr val="tx1"/>
                </a:solidFill>
                <a:latin typeface="+mn-lt"/>
                <a:ea typeface="+mn-ea"/>
                <a:cs typeface="+mn-cs"/>
              </a:rPr>
              <a:t>Spectrum Analyzer screenshot here</a:t>
            </a:r>
          </a:p>
          <a:p>
            <a:pPr defTabSz="640080">
              <a:spcAft>
                <a:spcPts val="600"/>
              </a:spcAft>
            </a:pPr>
            <a:endParaRPr lang="en-US" sz="1260" kern="1200">
              <a:solidFill>
                <a:schemeClr val="tx1"/>
              </a:solidFill>
              <a:latin typeface="+mn-lt"/>
              <a:ea typeface="+mn-ea"/>
              <a:cs typeface="+mn-cs"/>
            </a:endParaRPr>
          </a:p>
          <a:p>
            <a:pPr defTabSz="640080">
              <a:spcAft>
                <a:spcPts val="600"/>
              </a:spcAft>
            </a:pPr>
            <a:endParaRPr lang="en-US" sz="1260" kern="1200">
              <a:solidFill>
                <a:schemeClr val="tx1"/>
              </a:solidFill>
              <a:latin typeface="+mn-lt"/>
              <a:ea typeface="+mn-ea"/>
              <a:cs typeface="+mn-cs"/>
            </a:endParaRPr>
          </a:p>
          <a:p>
            <a:pPr defTabSz="640080">
              <a:spcAft>
                <a:spcPts val="600"/>
              </a:spcAft>
            </a:pPr>
            <a:endParaRPr lang="en-US" sz="1260" kern="1200">
              <a:solidFill>
                <a:schemeClr val="tx1"/>
              </a:solidFill>
              <a:latin typeface="+mn-lt"/>
              <a:ea typeface="+mn-ea"/>
              <a:cs typeface="+mn-cs"/>
            </a:endParaRPr>
          </a:p>
          <a:p>
            <a:pPr defTabSz="640080">
              <a:spcAft>
                <a:spcPts val="600"/>
              </a:spcAft>
            </a:pPr>
            <a:endParaRPr lang="en-US" sz="1260" kern="1200">
              <a:solidFill>
                <a:schemeClr val="tx1"/>
              </a:solidFill>
              <a:latin typeface="+mn-lt"/>
              <a:ea typeface="+mn-ea"/>
              <a:cs typeface="+mn-cs"/>
            </a:endParaRPr>
          </a:p>
          <a:p>
            <a:pPr defTabSz="640080">
              <a:spcAft>
                <a:spcPts val="600"/>
              </a:spcAft>
            </a:pPr>
            <a:endParaRPr lang="en-US" sz="1260" kern="1200">
              <a:solidFill>
                <a:schemeClr val="tx1"/>
              </a:solidFill>
              <a:latin typeface="+mn-lt"/>
              <a:ea typeface="+mn-ea"/>
              <a:cs typeface="+mn-cs"/>
            </a:endParaRPr>
          </a:p>
          <a:p>
            <a:pPr defTabSz="640080">
              <a:spcAft>
                <a:spcPts val="600"/>
              </a:spcAft>
            </a:pPr>
            <a:endParaRPr lang="en-US" sz="1260" kern="1200">
              <a:solidFill>
                <a:schemeClr val="tx1"/>
              </a:solidFill>
              <a:latin typeface="+mn-lt"/>
              <a:ea typeface="+mn-ea"/>
              <a:cs typeface="+mn-cs"/>
            </a:endParaRPr>
          </a:p>
          <a:p>
            <a:pPr defTabSz="640080">
              <a:spcAft>
                <a:spcPts val="600"/>
              </a:spcAft>
            </a:pPr>
            <a:endParaRPr lang="en-US" sz="1260" kern="1200">
              <a:solidFill>
                <a:schemeClr val="tx1"/>
              </a:solidFill>
              <a:latin typeface="+mn-lt"/>
              <a:ea typeface="+mn-ea"/>
              <a:cs typeface="+mn-cs"/>
            </a:endParaRPr>
          </a:p>
          <a:p>
            <a:pPr defTabSz="640080">
              <a:spcAft>
                <a:spcPts val="600"/>
              </a:spcAft>
            </a:pPr>
            <a:endParaRPr lang="en-US" sz="1260" kern="1200">
              <a:solidFill>
                <a:schemeClr val="tx1"/>
              </a:solidFill>
              <a:latin typeface="+mn-lt"/>
              <a:ea typeface="+mn-ea"/>
              <a:cs typeface="+mn-cs"/>
            </a:endParaRPr>
          </a:p>
          <a:p>
            <a:pPr>
              <a:spcAft>
                <a:spcPts val="600"/>
              </a:spcAft>
            </a:pPr>
            <a:endParaRPr lang="en-US" sz="1800"/>
          </a:p>
        </p:txBody>
      </p:sp>
      <p:pic>
        <p:nvPicPr>
          <p:cNvPr id="3" name="Picture 2" descr="A screen shot of a computer&#10;&#10;Description automatically generated">
            <a:extLst>
              <a:ext uri="{FF2B5EF4-FFF2-40B4-BE49-F238E27FC236}">
                <a16:creationId xmlns:a16="http://schemas.microsoft.com/office/drawing/2014/main" id="{74033A54-4BE0-D8E5-12A9-D26E25CC24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9453023" y="1958292"/>
            <a:ext cx="1486607" cy="2838859"/>
          </a:xfrm>
          <a:prstGeom prst="rect">
            <a:avLst/>
          </a:prstGeom>
        </p:spPr>
      </p:pic>
      <p:pic>
        <p:nvPicPr>
          <p:cNvPr id="11" name="Picture 10" descr="A screen shot of a computer&#10;&#10;Description automatically generated">
            <a:extLst>
              <a:ext uri="{FF2B5EF4-FFF2-40B4-BE49-F238E27FC236}">
                <a16:creationId xmlns:a16="http://schemas.microsoft.com/office/drawing/2014/main" id="{9C732698-9429-6282-1A3B-E22501CA92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7738" y="2660463"/>
            <a:ext cx="2347862" cy="1760896"/>
          </a:xfrm>
          <a:prstGeom prst="rect">
            <a:avLst/>
          </a:prstGeom>
        </p:spPr>
      </p:pic>
    </p:spTree>
    <p:extLst>
      <p:ext uri="{BB962C8B-B14F-4D97-AF65-F5344CB8AC3E}">
        <p14:creationId xmlns:p14="http://schemas.microsoft.com/office/powerpoint/2010/main" val="993724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285933" y="1143960"/>
            <a:ext cx="7278254" cy="98444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23544">
              <a:lnSpc>
                <a:spcPct val="115000"/>
              </a:lnSpc>
              <a:spcBef>
                <a:spcPts val="0"/>
              </a:spcBef>
              <a:spcAft>
                <a:spcPts val="600"/>
              </a:spcAft>
              <a:buNone/>
            </a:pPr>
            <a:r>
              <a:rPr lang="en-US" sz="1616" kern="1200">
                <a:solidFill>
                  <a:schemeClr val="tx1"/>
                </a:solidFill>
                <a:latin typeface="Calibri" panose="020F0502020204030204" pitchFamily="34" charset="0"/>
                <a:ea typeface="+mn-ea"/>
                <a:cs typeface="+mn-cs"/>
              </a:rPr>
              <a:t>Develop equations for the carrier and modulating signals and plot the equation for the composite modulated signal V</a:t>
            </a:r>
            <a:r>
              <a:rPr lang="en-US" sz="1616" kern="1200" baseline="-25000">
                <a:solidFill>
                  <a:schemeClr val="tx1"/>
                </a:solidFill>
                <a:latin typeface="Calibri" panose="020F0502020204030204" pitchFamily="34" charset="0"/>
                <a:ea typeface="+mn-ea"/>
                <a:cs typeface="+mn-cs"/>
              </a:rPr>
              <a:t>AM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285932" y="457200"/>
            <a:ext cx="3619675" cy="69312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923544">
              <a:spcAft>
                <a:spcPts val="600"/>
              </a:spcAft>
            </a:pPr>
            <a:r>
              <a:rPr lang="en-US" sz="2828" kern="1200">
                <a:solidFill>
                  <a:schemeClr val="dk1"/>
                </a:solidFill>
                <a:latin typeface="+mj-lt"/>
                <a:ea typeface="+mj-ea"/>
                <a:cs typeface="+mj-cs"/>
              </a:rPr>
              <a:t>AM Signals Cont.</a:t>
            </a:r>
            <a:endParaRPr lang="en-US" sz="2800">
              <a:solidFill>
                <a:schemeClr val="dk1"/>
              </a:solidFill>
            </a:endParaRPr>
          </a:p>
        </p:txBody>
      </p:sp>
      <p:sp>
        <p:nvSpPr>
          <p:cNvPr id="6" name="TextBox 5">
            <a:extLst>
              <a:ext uri="{FF2B5EF4-FFF2-40B4-BE49-F238E27FC236}">
                <a16:creationId xmlns:a16="http://schemas.microsoft.com/office/drawing/2014/main" id="{5676497A-C8F1-488A-AFF5-DD8A704C0844}"/>
              </a:ext>
            </a:extLst>
          </p:cNvPr>
          <p:cNvSpPr txBox="1"/>
          <p:nvPr/>
        </p:nvSpPr>
        <p:spPr>
          <a:xfrm>
            <a:off x="2498559" y="2057760"/>
            <a:ext cx="186705" cy="2866234"/>
          </a:xfrm>
          <a:prstGeom prst="rect">
            <a:avLst/>
          </a:prstGeom>
          <a:noFill/>
        </p:spPr>
        <p:txBody>
          <a:bodyPr wrap="square" rtlCol="0">
            <a:spAutoFit/>
          </a:bodyPr>
          <a:lstStyle/>
          <a:p>
            <a:pPr defTabSz="923544">
              <a:spcAft>
                <a:spcPts val="600"/>
              </a:spcAft>
            </a:pPr>
            <a:endParaRPr lang="en-US" sz="1818" kern="1200">
              <a:solidFill>
                <a:schemeClr val="tx1"/>
              </a:solidFill>
              <a:latin typeface="+mn-lt"/>
              <a:ea typeface="+mn-ea"/>
              <a:cs typeface="+mn-cs"/>
            </a:endParaRPr>
          </a:p>
          <a:p>
            <a:pPr defTabSz="923544">
              <a:spcAft>
                <a:spcPts val="600"/>
              </a:spcAft>
            </a:pPr>
            <a:endParaRPr lang="en-US" sz="1818" kern="1200">
              <a:solidFill>
                <a:schemeClr val="tx1"/>
              </a:solidFill>
              <a:latin typeface="+mn-lt"/>
              <a:ea typeface="+mn-ea"/>
              <a:cs typeface="+mn-cs"/>
            </a:endParaRPr>
          </a:p>
          <a:p>
            <a:pPr defTabSz="923544">
              <a:spcAft>
                <a:spcPts val="600"/>
              </a:spcAft>
            </a:pPr>
            <a:endParaRPr lang="en-US" sz="1818" kern="1200">
              <a:solidFill>
                <a:schemeClr val="tx1"/>
              </a:solidFill>
              <a:latin typeface="+mn-lt"/>
              <a:ea typeface="+mn-ea"/>
              <a:cs typeface="+mn-cs"/>
            </a:endParaRPr>
          </a:p>
          <a:p>
            <a:pPr defTabSz="923544">
              <a:spcAft>
                <a:spcPts val="600"/>
              </a:spcAft>
            </a:pPr>
            <a:endParaRPr lang="en-US" sz="1818" kern="1200">
              <a:solidFill>
                <a:schemeClr val="tx1"/>
              </a:solidFill>
              <a:latin typeface="+mn-lt"/>
              <a:ea typeface="+mn-ea"/>
              <a:cs typeface="+mn-cs"/>
            </a:endParaRPr>
          </a:p>
          <a:p>
            <a:pPr defTabSz="923544">
              <a:spcAft>
                <a:spcPts val="600"/>
              </a:spcAft>
            </a:pPr>
            <a:endParaRPr lang="en-US" sz="1818" kern="1200">
              <a:solidFill>
                <a:schemeClr val="tx1"/>
              </a:solidFill>
              <a:latin typeface="+mn-lt"/>
              <a:ea typeface="+mn-ea"/>
              <a:cs typeface="+mn-cs"/>
            </a:endParaRPr>
          </a:p>
          <a:p>
            <a:pPr defTabSz="923544">
              <a:spcAft>
                <a:spcPts val="600"/>
              </a:spcAft>
            </a:pPr>
            <a:endParaRPr lang="en-US" sz="1818" kern="1200">
              <a:solidFill>
                <a:schemeClr val="tx1"/>
              </a:solidFill>
              <a:latin typeface="+mn-lt"/>
              <a:ea typeface="+mn-ea"/>
              <a:cs typeface="+mn-cs"/>
            </a:endParaRPr>
          </a:p>
          <a:p>
            <a:pPr defTabSz="923544">
              <a:spcAft>
                <a:spcPts val="600"/>
              </a:spcAft>
            </a:pPr>
            <a:endParaRPr lang="en-US" sz="1818" kern="1200">
              <a:solidFill>
                <a:schemeClr val="tx1"/>
              </a:solidFill>
              <a:latin typeface="+mn-lt"/>
              <a:ea typeface="+mn-ea"/>
              <a:cs typeface="+mn-cs"/>
            </a:endParaRPr>
          </a:p>
          <a:p>
            <a:pPr>
              <a:spcAft>
                <a:spcPts val="600"/>
              </a:spcAft>
            </a:pPr>
            <a:endParaRPr lang="en-US" sz="1800"/>
          </a:p>
        </p:txBody>
      </p:sp>
      <p:sp>
        <p:nvSpPr>
          <p:cNvPr id="9" name="TextBox 8">
            <a:extLst>
              <a:ext uri="{FF2B5EF4-FFF2-40B4-BE49-F238E27FC236}">
                <a16:creationId xmlns:a16="http://schemas.microsoft.com/office/drawing/2014/main" id="{F4CC2A37-9FA8-42F2-B902-A045428BD151}"/>
              </a:ext>
            </a:extLst>
          </p:cNvPr>
          <p:cNvSpPr txBox="1"/>
          <p:nvPr/>
        </p:nvSpPr>
        <p:spPr>
          <a:xfrm>
            <a:off x="2285933" y="2039387"/>
            <a:ext cx="7693143" cy="2509533"/>
          </a:xfrm>
          <a:prstGeom prst="rect">
            <a:avLst/>
          </a:prstGeom>
          <a:noFill/>
        </p:spPr>
        <p:txBody>
          <a:bodyPr wrap="square" rtlCol="0">
            <a:spAutoFit/>
          </a:bodyPr>
          <a:lstStyle/>
          <a:p>
            <a:pPr defTabSz="923544">
              <a:spcAft>
                <a:spcPts val="600"/>
              </a:spcAft>
            </a:pPr>
            <a:r>
              <a:rPr lang="en-US" sz="1818" kern="1200">
                <a:solidFill>
                  <a:schemeClr val="tx1"/>
                </a:solidFill>
                <a:latin typeface="+mn-lt"/>
                <a:ea typeface="+mn-ea"/>
                <a:cs typeface="+mn-cs"/>
              </a:rPr>
              <a:t>Equations here:</a:t>
            </a:r>
          </a:p>
          <a:p>
            <a:pPr defTabSz="923544">
              <a:spcAft>
                <a:spcPts val="600"/>
              </a:spcAft>
            </a:pPr>
            <a:r>
              <a:rPr lang="en-US" sz="1818" kern="1200">
                <a:solidFill>
                  <a:schemeClr val="tx1"/>
                </a:solidFill>
                <a:latin typeface="+mn-lt"/>
                <a:ea typeface="+mn-ea"/>
                <a:cs typeface="+mn-cs"/>
              </a:rPr>
              <a:t>Fc=100 </a:t>
            </a:r>
            <a:r>
              <a:rPr lang="en-US" sz="1818" kern="1200" err="1">
                <a:solidFill>
                  <a:schemeClr val="tx1"/>
                </a:solidFill>
                <a:latin typeface="+mn-lt"/>
                <a:ea typeface="+mn-ea"/>
                <a:cs typeface="+mn-cs"/>
              </a:rPr>
              <a:t>KHz</a:t>
            </a:r>
            <a:r>
              <a:rPr lang="en-US" sz="1818" kern="1200">
                <a:solidFill>
                  <a:schemeClr val="tx1"/>
                </a:solidFill>
                <a:latin typeface="+mn-lt"/>
                <a:ea typeface="+mn-ea"/>
                <a:cs typeface="+mn-cs"/>
              </a:rPr>
              <a:t> and fi = 10 </a:t>
            </a:r>
            <a:r>
              <a:rPr lang="en-US" sz="1818" kern="1200" err="1">
                <a:solidFill>
                  <a:schemeClr val="tx1"/>
                </a:solidFill>
                <a:latin typeface="+mn-lt"/>
                <a:ea typeface="+mn-ea"/>
                <a:cs typeface="+mn-cs"/>
              </a:rPr>
              <a:t>KHz</a:t>
            </a:r>
            <a:endParaRPr lang="en-US" sz="1818" kern="1200">
              <a:solidFill>
                <a:schemeClr val="tx1"/>
              </a:solidFill>
              <a:latin typeface="+mn-lt"/>
              <a:ea typeface="+mn-ea"/>
              <a:cs typeface="+mn-cs"/>
            </a:endParaRPr>
          </a:p>
          <a:p>
            <a:pPr defTabSz="923544">
              <a:spcAft>
                <a:spcPts val="600"/>
              </a:spcAft>
            </a:pPr>
            <a:endParaRPr lang="en-US" sz="1818" kern="1200">
              <a:solidFill>
                <a:schemeClr val="tx1"/>
              </a:solidFill>
              <a:latin typeface="+mn-lt"/>
              <a:ea typeface="+mn-ea"/>
              <a:cs typeface="+mn-cs"/>
            </a:endParaRPr>
          </a:p>
          <a:p>
            <a:pPr defTabSz="923544">
              <a:spcAft>
                <a:spcPts val="600"/>
              </a:spcAft>
            </a:pPr>
            <a:r>
              <a:rPr lang="en-US" sz="1818" kern="1200">
                <a:solidFill>
                  <a:schemeClr val="tx1"/>
                </a:solidFill>
                <a:latin typeface="+mn-lt"/>
                <a:ea typeface="+mn-ea"/>
                <a:cs typeface="+mn-cs"/>
              </a:rPr>
              <a:t> </a:t>
            </a:r>
            <a:r>
              <a:rPr lang="en-US" sz="1414" b="1" kern="0">
                <a:solidFill>
                  <a:srgbClr val="000000"/>
                </a:solidFill>
                <a:latin typeface="Cambria Math" panose="02040503050406030204" pitchFamily="18" charset="0"/>
                <a:ea typeface="+mn-ea"/>
                <a:cs typeface="+mn-cs"/>
              </a:rPr>
              <a:t>𝑣𝐴𝑀</a:t>
            </a:r>
            <a:r>
              <a:rPr lang="en-US" sz="1414" b="1" kern="0">
                <a:solidFill>
                  <a:srgbClr val="000000"/>
                </a:solidFill>
                <a:latin typeface="Arial" panose="020B0604020202020204" pitchFamily="34" charset="0"/>
                <a:ea typeface="+mn-ea"/>
                <a:cs typeface="+mn-cs"/>
              </a:rPr>
              <a:t> =  10sin(2</a:t>
            </a:r>
            <a:r>
              <a:rPr lang="en-US" sz="1414" b="1" kern="0">
                <a:solidFill>
                  <a:srgbClr val="000000"/>
                </a:solidFill>
                <a:latin typeface="Cambria Math" panose="02040503050406030204" pitchFamily="18" charset="0"/>
                <a:ea typeface="+mn-ea"/>
                <a:cs typeface="+mn-cs"/>
              </a:rPr>
              <a:t>𝜋𝑓𝑐𝑡</a:t>
            </a:r>
            <a:r>
              <a:rPr lang="en-US" sz="1414" b="1" kern="0">
                <a:solidFill>
                  <a:srgbClr val="000000"/>
                </a:solidFill>
                <a:latin typeface="Arial" panose="020B0604020202020204" pitchFamily="34" charset="0"/>
                <a:ea typeface="+mn-ea"/>
                <a:cs typeface="+mn-cs"/>
              </a:rPr>
              <a:t>) + 5 sin(2</a:t>
            </a:r>
            <a:r>
              <a:rPr lang="en-US" sz="1414" b="1" kern="0">
                <a:solidFill>
                  <a:srgbClr val="000000"/>
                </a:solidFill>
                <a:latin typeface="Cambria Math" panose="02040503050406030204" pitchFamily="18" charset="0"/>
                <a:ea typeface="+mn-ea"/>
                <a:cs typeface="+mn-cs"/>
              </a:rPr>
              <a:t>𝜋𝑓𝑖𝑡</a:t>
            </a:r>
            <a:r>
              <a:rPr lang="en-US" sz="1414" b="1" kern="0">
                <a:solidFill>
                  <a:srgbClr val="000000"/>
                </a:solidFill>
                <a:latin typeface="Arial" panose="020B0604020202020204" pitchFamily="34" charset="0"/>
                <a:ea typeface="+mn-ea"/>
                <a:cs typeface="+mn-cs"/>
              </a:rPr>
              <a:t>) *(sin(2</a:t>
            </a:r>
            <a:r>
              <a:rPr lang="en-US" sz="1414" b="1" kern="0">
                <a:solidFill>
                  <a:srgbClr val="000000"/>
                </a:solidFill>
                <a:latin typeface="Cambria Math" panose="02040503050406030204" pitchFamily="18" charset="0"/>
                <a:ea typeface="+mn-ea"/>
                <a:cs typeface="+mn-cs"/>
              </a:rPr>
              <a:t>𝜋𝑓𝑐𝑡</a:t>
            </a:r>
            <a:r>
              <a:rPr lang="en-US" sz="1414" b="1" kern="0">
                <a:solidFill>
                  <a:srgbClr val="000000"/>
                </a:solidFill>
                <a:latin typeface="Arial" panose="020B0604020202020204" pitchFamily="34" charset="0"/>
                <a:ea typeface="+mn-ea"/>
                <a:cs typeface="+mn-cs"/>
              </a:rPr>
              <a:t>))</a:t>
            </a:r>
            <a:endParaRPr lang="en-US" sz="1414" kern="100">
              <a:solidFill>
                <a:srgbClr val="000000"/>
              </a:solidFill>
              <a:latin typeface="Calibri" panose="020F0502020204030204" pitchFamily="34" charset="0"/>
              <a:ea typeface="+mn-ea"/>
              <a:cs typeface="+mn-cs"/>
            </a:endParaRPr>
          </a:p>
          <a:p>
            <a:pPr defTabSz="923544">
              <a:spcAft>
                <a:spcPts val="600"/>
              </a:spcAft>
            </a:pPr>
            <a:endParaRPr lang="en-US" sz="1818" kern="1200">
              <a:solidFill>
                <a:schemeClr val="tx1"/>
              </a:solidFill>
              <a:latin typeface="+mn-lt"/>
              <a:ea typeface="+mn-ea"/>
              <a:cs typeface="+mn-cs"/>
            </a:endParaRPr>
          </a:p>
          <a:p>
            <a:pPr defTabSz="923544">
              <a:spcAft>
                <a:spcPts val="600"/>
              </a:spcAft>
            </a:pPr>
            <a:endParaRPr lang="en-US" sz="1818" kern="1200">
              <a:solidFill>
                <a:schemeClr val="tx1"/>
              </a:solidFill>
              <a:latin typeface="+mn-lt"/>
              <a:ea typeface="+mn-ea"/>
              <a:cs typeface="+mn-cs"/>
            </a:endParaRPr>
          </a:p>
          <a:p>
            <a:pPr>
              <a:spcAft>
                <a:spcPts val="600"/>
              </a:spcAft>
            </a:pPr>
            <a:endParaRPr lang="en-US" sz="1800"/>
          </a:p>
        </p:txBody>
      </p:sp>
      <p:sp>
        <p:nvSpPr>
          <p:cNvPr id="10" name="TextBox 9">
            <a:extLst>
              <a:ext uri="{FF2B5EF4-FFF2-40B4-BE49-F238E27FC236}">
                <a16:creationId xmlns:a16="http://schemas.microsoft.com/office/drawing/2014/main" id="{B49D7382-4D15-46DC-A34D-740894424E53}"/>
              </a:ext>
            </a:extLst>
          </p:cNvPr>
          <p:cNvSpPr txBox="1"/>
          <p:nvPr/>
        </p:nvSpPr>
        <p:spPr>
          <a:xfrm>
            <a:off x="2285933" y="3294616"/>
            <a:ext cx="7693143" cy="2152833"/>
          </a:xfrm>
          <a:prstGeom prst="rect">
            <a:avLst/>
          </a:prstGeom>
          <a:noFill/>
        </p:spPr>
        <p:txBody>
          <a:bodyPr wrap="square" rtlCol="0">
            <a:spAutoFit/>
          </a:bodyPr>
          <a:lstStyle/>
          <a:p>
            <a:pPr defTabSz="923544">
              <a:spcAft>
                <a:spcPts val="600"/>
              </a:spcAft>
            </a:pPr>
            <a:r>
              <a:rPr lang="en-US" sz="1818" kern="1200">
                <a:solidFill>
                  <a:schemeClr val="tx1"/>
                </a:solidFill>
                <a:latin typeface="+mn-lt"/>
                <a:ea typeface="+mn-ea"/>
                <a:cs typeface="+mn-cs"/>
              </a:rPr>
              <a:t>Plotted diagram screenshot here:</a:t>
            </a:r>
          </a:p>
          <a:p>
            <a:pPr defTabSz="923544">
              <a:spcAft>
                <a:spcPts val="600"/>
              </a:spcAft>
            </a:pPr>
            <a:endParaRPr lang="en-US" sz="1818" kern="1200">
              <a:solidFill>
                <a:schemeClr val="tx1"/>
              </a:solidFill>
              <a:latin typeface="+mn-lt"/>
              <a:ea typeface="+mn-ea"/>
              <a:cs typeface="+mn-cs"/>
            </a:endParaRPr>
          </a:p>
          <a:p>
            <a:pPr defTabSz="923544">
              <a:spcAft>
                <a:spcPts val="600"/>
              </a:spcAft>
            </a:pPr>
            <a:endParaRPr lang="en-US" sz="1818" kern="1200">
              <a:solidFill>
                <a:schemeClr val="tx1"/>
              </a:solidFill>
              <a:latin typeface="+mn-lt"/>
              <a:ea typeface="+mn-ea"/>
              <a:cs typeface="+mn-cs"/>
            </a:endParaRPr>
          </a:p>
          <a:p>
            <a:pPr defTabSz="923544">
              <a:spcAft>
                <a:spcPts val="600"/>
              </a:spcAft>
            </a:pPr>
            <a:endParaRPr lang="en-US" sz="1818" kern="1200">
              <a:solidFill>
                <a:schemeClr val="tx1"/>
              </a:solidFill>
              <a:latin typeface="+mn-lt"/>
              <a:ea typeface="+mn-ea"/>
              <a:cs typeface="+mn-cs"/>
            </a:endParaRPr>
          </a:p>
          <a:p>
            <a:pPr defTabSz="923544">
              <a:spcAft>
                <a:spcPts val="600"/>
              </a:spcAft>
            </a:pPr>
            <a:endParaRPr lang="en-US" sz="1818" kern="1200">
              <a:solidFill>
                <a:schemeClr val="tx1"/>
              </a:solidFill>
              <a:latin typeface="+mn-lt"/>
              <a:ea typeface="+mn-ea"/>
              <a:cs typeface="+mn-cs"/>
            </a:endParaRPr>
          </a:p>
          <a:p>
            <a:pPr>
              <a:spcAft>
                <a:spcPts val="600"/>
              </a:spcAft>
            </a:pPr>
            <a:endParaRPr lang="en-US" sz="1800"/>
          </a:p>
        </p:txBody>
      </p:sp>
      <p:pic>
        <p:nvPicPr>
          <p:cNvPr id="4" name="Picture 3">
            <a:extLst>
              <a:ext uri="{FF2B5EF4-FFF2-40B4-BE49-F238E27FC236}">
                <a16:creationId xmlns:a16="http://schemas.microsoft.com/office/drawing/2014/main" id="{B0718764-A708-D09C-89DB-48441C7710DB}"/>
              </a:ext>
            </a:extLst>
          </p:cNvPr>
          <p:cNvPicPr>
            <a:picLocks noChangeAspect="1"/>
          </p:cNvPicPr>
          <p:nvPr/>
        </p:nvPicPr>
        <p:blipFill>
          <a:blip r:embed="rId2"/>
          <a:stretch>
            <a:fillRect/>
          </a:stretch>
        </p:blipFill>
        <p:spPr>
          <a:xfrm>
            <a:off x="2212923" y="3734581"/>
            <a:ext cx="4774890" cy="2666219"/>
          </a:xfrm>
          <a:prstGeom prst="rect">
            <a:avLst/>
          </a:prstGeom>
        </p:spPr>
      </p:pic>
    </p:spTree>
    <p:extLst>
      <p:ext uri="{BB962C8B-B14F-4D97-AF65-F5344CB8AC3E}">
        <p14:creationId xmlns:p14="http://schemas.microsoft.com/office/powerpoint/2010/main" val="11998122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2035</Words>
  <Application>Microsoft Office PowerPoint</Application>
  <PresentationFormat>Widescreen</PresentationFormat>
  <Paragraphs>317</Paragraphs>
  <Slides>29</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Aptos</vt:lpstr>
      <vt:lpstr>Aptos Display</vt:lpstr>
      <vt:lpstr>Arial</vt:lpstr>
      <vt:lpstr>Calibri</vt:lpstr>
      <vt:lpstr>Cambria Math</vt:lpstr>
      <vt:lpstr>Roman Times</vt:lpstr>
      <vt:lpstr>Times New Roman</vt:lpstr>
      <vt:lpstr>Office Theme</vt:lpstr>
      <vt:lpstr>Office Theme</vt:lpstr>
      <vt:lpstr>WEEK 8 FINAL PRESENTATIONS</vt:lpstr>
      <vt:lpstr>Introduction</vt:lpstr>
      <vt:lpstr>Challenges </vt:lpstr>
      <vt:lpstr>Skills Obtained</vt:lpstr>
      <vt:lpstr>NETW311 Course Project  Module 2  Baseband Signals and AM/FM Signals</vt:lpstr>
      <vt:lpstr>PowerPoint Presentation</vt:lpstr>
      <vt:lpstr>PowerPoint Presentation</vt:lpstr>
      <vt:lpstr>PowerPoint Presentation</vt:lpstr>
      <vt:lpstr>PowerPoint Presentation</vt:lpstr>
      <vt:lpstr>PowerPoint Presentation</vt:lpstr>
      <vt:lpstr>NETW310 Course Project  Module  3  Pulse Code Modulation (PCM) and Line Codes </vt:lpstr>
      <vt:lpstr>PowerPoint Presentation</vt:lpstr>
      <vt:lpstr>PowerPoint Presentation</vt:lpstr>
      <vt:lpstr>PowerPoint Presentation</vt:lpstr>
      <vt:lpstr>PowerPoint Presentation</vt:lpstr>
      <vt:lpstr>NETW310 Course Project  Module 4  Cables and Structured Cabling</vt:lpstr>
      <vt:lpstr>PowerPoint Presentation</vt:lpstr>
      <vt:lpstr>Questions</vt:lpstr>
      <vt:lpstr>Questions</vt:lpstr>
      <vt:lpstr>NETW310 Course Project  Module 5  Antenna Gain and Free Space Path Loss</vt:lpstr>
      <vt:lpstr>PowerPoint Presentation</vt:lpstr>
      <vt:lpstr>Antenna Gain</vt:lpstr>
      <vt:lpstr>Free Space Path Loss</vt:lpstr>
      <vt:lpstr>Free Space Path Loss Cont.</vt:lpstr>
      <vt:lpstr>NETW310 Course Project  Module  6  Bit Error Rate of Fading Channels </vt:lpstr>
      <vt:lpstr>PowerPoint Presentation</vt:lpstr>
      <vt:lpstr>PowerPoint Presentation</vt:lpstr>
      <vt:lpstr>PowerPoint Presentation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Wilkins, Robert</dc:creator>
  <cp:lastModifiedBy>Wilkins, Robert</cp:lastModifiedBy>
  <cp:revision>2</cp:revision>
  <dcterms:created xsi:type="dcterms:W3CDTF">2024-06-21T19:31:02Z</dcterms:created>
  <dcterms:modified xsi:type="dcterms:W3CDTF">2024-06-21T21:31:56Z</dcterms:modified>
</cp:coreProperties>
</file>