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87" r:id="rId2"/>
    <p:sldMasterId id="2147483648" r:id="rId3"/>
  </p:sldMasterIdLst>
  <p:notesMasterIdLst>
    <p:notesMasterId r:id="rId30"/>
  </p:notesMasterIdLst>
  <p:sldIdLst>
    <p:sldId id="256" r:id="rId4"/>
    <p:sldId id="257" r:id="rId5"/>
    <p:sldId id="281"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0"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908B3E-9E33-4F89-BEF7-89BCCAF18F7C}" v="31" dt="2024-02-24T09:37:23.161"/>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6" d="100"/>
          <a:sy n="96" d="100"/>
        </p:scale>
        <p:origin x="13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02B0C-6D81-4A93-ACF1-F2A0BF68E5D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C09597A-B4B2-4683-9715-17619C9CCFCC}">
      <dgm:prSet/>
      <dgm:spPr/>
      <dgm:t>
        <a:bodyPr/>
        <a:lstStyle/>
        <a:p>
          <a:r>
            <a:rPr lang="en-US"/>
            <a:t>5. Policy Compliance: </a:t>
          </a:r>
        </a:p>
      </dgm:t>
    </dgm:pt>
    <dgm:pt modelId="{C2AA99B4-E1E0-4AD8-B8FC-218AE970AF25}" type="parTrans" cxnId="{75B73EB4-6463-4942-90DB-B9A6D5DEA35A}">
      <dgm:prSet/>
      <dgm:spPr/>
      <dgm:t>
        <a:bodyPr/>
        <a:lstStyle/>
        <a:p>
          <a:endParaRPr lang="en-US"/>
        </a:p>
      </dgm:t>
    </dgm:pt>
    <dgm:pt modelId="{BAF3CFAA-8454-4906-8D6A-751D831326D4}" type="sibTrans" cxnId="{75B73EB4-6463-4942-90DB-B9A6D5DEA35A}">
      <dgm:prSet/>
      <dgm:spPr/>
      <dgm:t>
        <a:bodyPr/>
        <a:lstStyle/>
        <a:p>
          <a:endParaRPr lang="en-US"/>
        </a:p>
      </dgm:t>
    </dgm:pt>
    <dgm:pt modelId="{E79957C7-7225-418E-BBE0-790EBF2577C7}">
      <dgm:prSet/>
      <dgm:spPr/>
      <dgm:t>
        <a:bodyPr/>
        <a:lstStyle/>
        <a:p>
          <a:r>
            <a:rPr lang="en-US"/>
            <a:t>Employees who don’t follow security policy will start off with a Warning or Reprimand , Loss of privilege ,training requirements Disciplinary Action , Legal Ramifications , Loss of Trust.</a:t>
          </a:r>
        </a:p>
      </dgm:t>
    </dgm:pt>
    <dgm:pt modelId="{FCA2EACC-9351-40F8-AA46-6E8DF234459C}" type="parTrans" cxnId="{1DF22E6B-4A3B-4EFB-A511-C73105ED4E0B}">
      <dgm:prSet/>
      <dgm:spPr/>
      <dgm:t>
        <a:bodyPr/>
        <a:lstStyle/>
        <a:p>
          <a:endParaRPr lang="en-US"/>
        </a:p>
      </dgm:t>
    </dgm:pt>
    <dgm:pt modelId="{86F0091D-4174-478A-9E74-1B0CB3A63881}" type="sibTrans" cxnId="{1DF22E6B-4A3B-4EFB-A511-C73105ED4E0B}">
      <dgm:prSet/>
      <dgm:spPr/>
      <dgm:t>
        <a:bodyPr/>
        <a:lstStyle/>
        <a:p>
          <a:endParaRPr lang="en-US"/>
        </a:p>
      </dgm:t>
    </dgm:pt>
    <dgm:pt modelId="{FBE75893-4CA0-4C6A-A84C-848B8E639432}">
      <dgm:prSet/>
      <dgm:spPr/>
      <dgm:t>
        <a:bodyPr/>
        <a:lstStyle/>
        <a:p>
          <a:r>
            <a:rPr lang="en-US"/>
            <a:t>6. Related Standards, Policies, and Processes:  </a:t>
          </a:r>
        </a:p>
      </dgm:t>
    </dgm:pt>
    <dgm:pt modelId="{2689C800-FB60-4806-A89D-6CE3CD041654}" type="parTrans" cxnId="{4E53590D-B863-4CB9-89D0-58F4BB1D3CD3}">
      <dgm:prSet/>
      <dgm:spPr/>
      <dgm:t>
        <a:bodyPr/>
        <a:lstStyle/>
        <a:p>
          <a:endParaRPr lang="en-US"/>
        </a:p>
      </dgm:t>
    </dgm:pt>
    <dgm:pt modelId="{2591E381-F33B-42C9-B909-54118909FF32}" type="sibTrans" cxnId="{4E53590D-B863-4CB9-89D0-58F4BB1D3CD3}">
      <dgm:prSet/>
      <dgm:spPr/>
      <dgm:t>
        <a:bodyPr/>
        <a:lstStyle/>
        <a:p>
          <a:endParaRPr lang="en-US"/>
        </a:p>
      </dgm:t>
    </dgm:pt>
    <dgm:pt modelId="{DE8D92D8-C036-44A8-838F-DFCFE3842CE8}">
      <dgm:prSet/>
      <dgm:spPr/>
      <dgm:t>
        <a:bodyPr/>
        <a:lstStyle/>
        <a:p>
          <a:r>
            <a:rPr lang="en-US"/>
            <a:t>HIPPAA  standards refer to regulations and requirements outlined in the health Insurance Portability and Accountability Act of 1966. HIPAA is a federal law in the United States that sets standards for the protection of sensitive patient health information, known as Protected Health Information (PHI).</a:t>
          </a:r>
        </a:p>
      </dgm:t>
    </dgm:pt>
    <dgm:pt modelId="{D99E8B65-F2D8-401A-BFB3-28AAA038EFAC}" type="parTrans" cxnId="{95CEC285-22EA-4912-B47A-4C9E1C07B075}">
      <dgm:prSet/>
      <dgm:spPr/>
      <dgm:t>
        <a:bodyPr/>
        <a:lstStyle/>
        <a:p>
          <a:endParaRPr lang="en-US"/>
        </a:p>
      </dgm:t>
    </dgm:pt>
    <dgm:pt modelId="{05D12E92-50FE-4C5D-A978-2AAE2BA5EF6C}" type="sibTrans" cxnId="{95CEC285-22EA-4912-B47A-4C9E1C07B075}">
      <dgm:prSet/>
      <dgm:spPr/>
      <dgm:t>
        <a:bodyPr/>
        <a:lstStyle/>
        <a:p>
          <a:endParaRPr lang="en-US"/>
        </a:p>
      </dgm:t>
    </dgm:pt>
    <dgm:pt modelId="{98DAED29-5E50-45EB-8910-C81E941C8841}" type="pres">
      <dgm:prSet presAssocID="{AEB02B0C-6D81-4A93-ACF1-F2A0BF68E5D6}" presName="linear" presStyleCnt="0">
        <dgm:presLayoutVars>
          <dgm:animLvl val="lvl"/>
          <dgm:resizeHandles val="exact"/>
        </dgm:presLayoutVars>
      </dgm:prSet>
      <dgm:spPr/>
    </dgm:pt>
    <dgm:pt modelId="{B8319509-6FEB-4F9E-8994-2728B6B92F08}" type="pres">
      <dgm:prSet presAssocID="{9C09597A-B4B2-4683-9715-17619C9CCFCC}" presName="parentText" presStyleLbl="node1" presStyleIdx="0" presStyleCnt="4">
        <dgm:presLayoutVars>
          <dgm:chMax val="0"/>
          <dgm:bulletEnabled val="1"/>
        </dgm:presLayoutVars>
      </dgm:prSet>
      <dgm:spPr/>
    </dgm:pt>
    <dgm:pt modelId="{18EA2543-BFCA-492F-BC76-0ABE6C3AF0C9}" type="pres">
      <dgm:prSet presAssocID="{BAF3CFAA-8454-4906-8D6A-751D831326D4}" presName="spacer" presStyleCnt="0"/>
      <dgm:spPr/>
    </dgm:pt>
    <dgm:pt modelId="{72EDE3D6-9BE1-41B0-8A77-B105758DA075}" type="pres">
      <dgm:prSet presAssocID="{E79957C7-7225-418E-BBE0-790EBF2577C7}" presName="parentText" presStyleLbl="node1" presStyleIdx="1" presStyleCnt="4">
        <dgm:presLayoutVars>
          <dgm:chMax val="0"/>
          <dgm:bulletEnabled val="1"/>
        </dgm:presLayoutVars>
      </dgm:prSet>
      <dgm:spPr/>
    </dgm:pt>
    <dgm:pt modelId="{02DA122D-FBFA-447C-9743-C8F2ADAB52F4}" type="pres">
      <dgm:prSet presAssocID="{86F0091D-4174-478A-9E74-1B0CB3A63881}" presName="spacer" presStyleCnt="0"/>
      <dgm:spPr/>
    </dgm:pt>
    <dgm:pt modelId="{07677B33-AAE9-41DD-9E00-4538B80552F4}" type="pres">
      <dgm:prSet presAssocID="{FBE75893-4CA0-4C6A-A84C-848B8E639432}" presName="parentText" presStyleLbl="node1" presStyleIdx="2" presStyleCnt="4">
        <dgm:presLayoutVars>
          <dgm:chMax val="0"/>
          <dgm:bulletEnabled val="1"/>
        </dgm:presLayoutVars>
      </dgm:prSet>
      <dgm:spPr/>
    </dgm:pt>
    <dgm:pt modelId="{22533B12-6D28-4AE9-BB37-1E8987B0D9F5}" type="pres">
      <dgm:prSet presAssocID="{2591E381-F33B-42C9-B909-54118909FF32}" presName="spacer" presStyleCnt="0"/>
      <dgm:spPr/>
    </dgm:pt>
    <dgm:pt modelId="{5CC7C254-2161-4857-8B61-A5965CEE7AAB}" type="pres">
      <dgm:prSet presAssocID="{DE8D92D8-C036-44A8-838F-DFCFE3842CE8}" presName="parentText" presStyleLbl="node1" presStyleIdx="3" presStyleCnt="4">
        <dgm:presLayoutVars>
          <dgm:chMax val="0"/>
          <dgm:bulletEnabled val="1"/>
        </dgm:presLayoutVars>
      </dgm:prSet>
      <dgm:spPr/>
    </dgm:pt>
  </dgm:ptLst>
  <dgm:cxnLst>
    <dgm:cxn modelId="{4E53590D-B863-4CB9-89D0-58F4BB1D3CD3}" srcId="{AEB02B0C-6D81-4A93-ACF1-F2A0BF68E5D6}" destId="{FBE75893-4CA0-4C6A-A84C-848B8E639432}" srcOrd="2" destOrd="0" parTransId="{2689C800-FB60-4806-A89D-6CE3CD041654}" sibTransId="{2591E381-F33B-42C9-B909-54118909FF32}"/>
    <dgm:cxn modelId="{349B1C1E-0AB2-41DD-A806-984BB71D4661}" type="presOf" srcId="{FBE75893-4CA0-4C6A-A84C-848B8E639432}" destId="{07677B33-AAE9-41DD-9E00-4538B80552F4}" srcOrd="0" destOrd="0" presId="urn:microsoft.com/office/officeart/2005/8/layout/vList2"/>
    <dgm:cxn modelId="{67962422-947F-47F3-BC9E-3405A24F5B68}" type="presOf" srcId="{9C09597A-B4B2-4683-9715-17619C9CCFCC}" destId="{B8319509-6FEB-4F9E-8994-2728B6B92F08}" srcOrd="0" destOrd="0" presId="urn:microsoft.com/office/officeart/2005/8/layout/vList2"/>
    <dgm:cxn modelId="{EEDFA725-FC2A-4555-A812-5AF453E5FCF2}" type="presOf" srcId="{E79957C7-7225-418E-BBE0-790EBF2577C7}" destId="{72EDE3D6-9BE1-41B0-8A77-B105758DA075}" srcOrd="0" destOrd="0" presId="urn:microsoft.com/office/officeart/2005/8/layout/vList2"/>
    <dgm:cxn modelId="{2CD0D32E-FFC9-426E-8E02-7B2DE5707196}" type="presOf" srcId="{DE8D92D8-C036-44A8-838F-DFCFE3842CE8}" destId="{5CC7C254-2161-4857-8B61-A5965CEE7AAB}" srcOrd="0" destOrd="0" presId="urn:microsoft.com/office/officeart/2005/8/layout/vList2"/>
    <dgm:cxn modelId="{1057BA40-4DA9-4B0F-B730-1C81FA2F05FB}" type="presOf" srcId="{AEB02B0C-6D81-4A93-ACF1-F2A0BF68E5D6}" destId="{98DAED29-5E50-45EB-8910-C81E941C8841}" srcOrd="0" destOrd="0" presId="urn:microsoft.com/office/officeart/2005/8/layout/vList2"/>
    <dgm:cxn modelId="{1DF22E6B-4A3B-4EFB-A511-C73105ED4E0B}" srcId="{AEB02B0C-6D81-4A93-ACF1-F2A0BF68E5D6}" destId="{E79957C7-7225-418E-BBE0-790EBF2577C7}" srcOrd="1" destOrd="0" parTransId="{FCA2EACC-9351-40F8-AA46-6E8DF234459C}" sibTransId="{86F0091D-4174-478A-9E74-1B0CB3A63881}"/>
    <dgm:cxn modelId="{95CEC285-22EA-4912-B47A-4C9E1C07B075}" srcId="{AEB02B0C-6D81-4A93-ACF1-F2A0BF68E5D6}" destId="{DE8D92D8-C036-44A8-838F-DFCFE3842CE8}" srcOrd="3" destOrd="0" parTransId="{D99E8B65-F2D8-401A-BFB3-28AAA038EFAC}" sibTransId="{05D12E92-50FE-4C5D-A978-2AAE2BA5EF6C}"/>
    <dgm:cxn modelId="{75B73EB4-6463-4942-90DB-B9A6D5DEA35A}" srcId="{AEB02B0C-6D81-4A93-ACF1-F2A0BF68E5D6}" destId="{9C09597A-B4B2-4683-9715-17619C9CCFCC}" srcOrd="0" destOrd="0" parTransId="{C2AA99B4-E1E0-4AD8-B8FC-218AE970AF25}" sibTransId="{BAF3CFAA-8454-4906-8D6A-751D831326D4}"/>
    <dgm:cxn modelId="{3C4969A4-64CA-490F-98C9-812AD191BC5C}" type="presParOf" srcId="{98DAED29-5E50-45EB-8910-C81E941C8841}" destId="{B8319509-6FEB-4F9E-8994-2728B6B92F08}" srcOrd="0" destOrd="0" presId="urn:microsoft.com/office/officeart/2005/8/layout/vList2"/>
    <dgm:cxn modelId="{4E8067A8-10BE-4BF7-88D8-39E29BE6E963}" type="presParOf" srcId="{98DAED29-5E50-45EB-8910-C81E941C8841}" destId="{18EA2543-BFCA-492F-BC76-0ABE6C3AF0C9}" srcOrd="1" destOrd="0" presId="urn:microsoft.com/office/officeart/2005/8/layout/vList2"/>
    <dgm:cxn modelId="{21306F66-D5A7-4462-8658-309754CDB96E}" type="presParOf" srcId="{98DAED29-5E50-45EB-8910-C81E941C8841}" destId="{72EDE3D6-9BE1-41B0-8A77-B105758DA075}" srcOrd="2" destOrd="0" presId="urn:microsoft.com/office/officeart/2005/8/layout/vList2"/>
    <dgm:cxn modelId="{CC7B09F1-586E-4EA2-956A-36703CC7B022}" type="presParOf" srcId="{98DAED29-5E50-45EB-8910-C81E941C8841}" destId="{02DA122D-FBFA-447C-9743-C8F2ADAB52F4}" srcOrd="3" destOrd="0" presId="urn:microsoft.com/office/officeart/2005/8/layout/vList2"/>
    <dgm:cxn modelId="{36387386-F8B7-4C0E-8342-9372D68A24FE}" type="presParOf" srcId="{98DAED29-5E50-45EB-8910-C81E941C8841}" destId="{07677B33-AAE9-41DD-9E00-4538B80552F4}" srcOrd="4" destOrd="0" presId="urn:microsoft.com/office/officeart/2005/8/layout/vList2"/>
    <dgm:cxn modelId="{0A2A0BD7-9997-4985-AA4B-402E10E2D684}" type="presParOf" srcId="{98DAED29-5E50-45EB-8910-C81E941C8841}" destId="{22533B12-6D28-4AE9-BB37-1E8987B0D9F5}" srcOrd="5" destOrd="0" presId="urn:microsoft.com/office/officeart/2005/8/layout/vList2"/>
    <dgm:cxn modelId="{CD4E7767-83D5-4028-B18E-B73332CDD006}" type="presParOf" srcId="{98DAED29-5E50-45EB-8910-C81E941C8841}" destId="{5CC7C254-2161-4857-8B61-A5965CEE7AA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19509-6FEB-4F9E-8994-2728B6B92F08}">
      <dsp:nvSpPr>
        <dsp:cNvPr id="0" name=""/>
        <dsp:cNvSpPr/>
      </dsp:nvSpPr>
      <dsp:spPr>
        <a:xfrm>
          <a:off x="0" y="119026"/>
          <a:ext cx="5291663" cy="85277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5. Policy Compliance: </a:t>
          </a:r>
        </a:p>
      </dsp:txBody>
      <dsp:txXfrm>
        <a:off x="41629" y="160655"/>
        <a:ext cx="5208405" cy="769521"/>
      </dsp:txXfrm>
    </dsp:sp>
    <dsp:sp modelId="{72EDE3D6-9BE1-41B0-8A77-B105758DA075}">
      <dsp:nvSpPr>
        <dsp:cNvPr id="0" name=""/>
        <dsp:cNvSpPr/>
      </dsp:nvSpPr>
      <dsp:spPr>
        <a:xfrm>
          <a:off x="0" y="1006365"/>
          <a:ext cx="5291663" cy="852779"/>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Employees who don’t follow security policy will start off with a Warning or Reprimand , Loss of privilege ,training requirements Disciplinary Action , Legal Ramifications , Loss of Trust.</a:t>
          </a:r>
        </a:p>
      </dsp:txBody>
      <dsp:txXfrm>
        <a:off x="41629" y="1047994"/>
        <a:ext cx="5208405" cy="769521"/>
      </dsp:txXfrm>
    </dsp:sp>
    <dsp:sp modelId="{07677B33-AAE9-41DD-9E00-4538B80552F4}">
      <dsp:nvSpPr>
        <dsp:cNvPr id="0" name=""/>
        <dsp:cNvSpPr/>
      </dsp:nvSpPr>
      <dsp:spPr>
        <a:xfrm>
          <a:off x="0" y="1893704"/>
          <a:ext cx="5291663" cy="852779"/>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6. Related Standards, Policies, and Processes:  </a:t>
          </a:r>
        </a:p>
      </dsp:txBody>
      <dsp:txXfrm>
        <a:off x="41629" y="1935333"/>
        <a:ext cx="5208405" cy="769521"/>
      </dsp:txXfrm>
    </dsp:sp>
    <dsp:sp modelId="{5CC7C254-2161-4857-8B61-A5965CEE7AAB}">
      <dsp:nvSpPr>
        <dsp:cNvPr id="0" name=""/>
        <dsp:cNvSpPr/>
      </dsp:nvSpPr>
      <dsp:spPr>
        <a:xfrm>
          <a:off x="0" y="2781043"/>
          <a:ext cx="5291663" cy="85277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HIPPAA  standards refer to regulations and requirements outlined in the health Insurance Portability and Accountability Act of 1966. HIPAA is a federal law in the United States that sets standards for the protection of sensitive patient health information, known as Protected Health Information (PHI).</a:t>
          </a:r>
        </a:p>
      </dsp:txBody>
      <dsp:txXfrm>
        <a:off x="41629" y="2822672"/>
        <a:ext cx="5208405" cy="7695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E5096-16E2-4F78-99BC-25C44983FD39}" type="datetimeFigureOut">
              <a:rPr lang="en-US" smtClean="0"/>
              <a:t>2/24/2024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B832D-2581-4946-8350-65F4E7C2AB27}" type="slidenum">
              <a:rPr lang="en-US" smtClean="0"/>
              <a:t>‹#›</a:t>
            </a:fld>
            <a:endParaRPr lang="en-US"/>
          </a:p>
        </p:txBody>
      </p:sp>
    </p:spTree>
    <p:extLst>
      <p:ext uri="{BB962C8B-B14F-4D97-AF65-F5344CB8AC3E}">
        <p14:creationId xmlns:p14="http://schemas.microsoft.com/office/powerpoint/2010/main" val="3022268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4110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2/24/2024</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47279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2/24/2024</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91623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2/24/2024</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28105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E593C-9166-4B72-AE94-8BA707DA0663}"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E593C-9166-4B72-AE94-8BA707DA0663}" type="datetimeFigureOut">
              <a:rPr lang="en-US" smtClean="0"/>
              <a:pPr/>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E593C-9166-4B72-AE94-8BA707DA0663}" type="datetimeFigureOut">
              <a:rPr lang="en-US" smtClean="0"/>
              <a:pPr/>
              <a:t>2/24/2024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E593C-9166-4B72-AE94-8BA707DA0663}" type="datetimeFigureOut">
              <a:rPr lang="en-US" smtClean="0"/>
              <a:pPr/>
              <a:t>2/24/2024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E593C-9166-4B72-AE94-8BA707DA0663}" type="datetimeFigureOut">
              <a:rPr lang="en-US" smtClean="0"/>
              <a:pPr/>
              <a:t>2/24/2024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2/24/2024</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289575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40497F-1AE2-4218-A158-F987F3E9FC0B}" type="datetime1">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8BD33C-5576-4B88-AF6F-E8B4312B14B7}" type="datetime1">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95D84F-B650-44EF-88DF-C423EF88B9AC}" type="datetime1">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1E83FE-50D8-4741-B1DF-EBF829412D50}" type="datetime1">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4DAE9F-91FB-4A9D-8704-0CBB73465642}" type="datetime1">
              <a:rPr lang="en-US" smtClean="0"/>
              <a:t>2/24/2024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6B5C4F-0F2E-4472-8303-02A0714D7E4F}" type="datetime1">
              <a:rPr lang="en-US" smtClean="0"/>
              <a:t>2/24/2024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A980D-D725-4A86-AFE9-3F3D3D43A4EF}" type="datetime1">
              <a:rPr lang="en-US" smtClean="0"/>
              <a:t>2/24/2024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2/24/2024</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416217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180053-61EB-4FC8-B932-2E0230E853E0}" type="datetime1">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C13E0D-7825-40B2-A898-BDEDF1B2A44A}" type="datetime1">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9094FA-D3F3-4166-91AA-33496D1BBFC3}" type="datetime1">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8932F-11EA-4A11-9442-13716D083920}" type="datetime1">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2/24/2024</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39161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2/24/2024</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954339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2/24/2024</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0868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2/24/2024</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20557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2/24/2024</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249947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2/24/2024</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2899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2/24/2024</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590847397"/>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5" r:id="rId5"/>
    <p:sldLayoutId id="2147483680" r:id="rId6"/>
    <p:sldLayoutId id="2147483676" r:id="rId7"/>
    <p:sldLayoutId id="2147483677" r:id="rId8"/>
    <p:sldLayoutId id="2147483678" r:id="rId9"/>
    <p:sldLayoutId id="2147483679" r:id="rId10"/>
    <p:sldLayoutId id="2147483681"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E593C-9166-4B72-AE94-8BA707DA0663}" type="datetimeFigureOut">
              <a:rPr lang="en-US" smtClean="0"/>
              <a:pPr/>
              <a:t>2/24/2024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47F04-5B4A-4B3A-B7B2-0498BAC8F1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5C277-E5EB-43CE-B97B-370A64109E4E}" type="datetime1">
              <a:rPr lang="en-US" smtClean="0"/>
              <a:t>2/24/2024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47F04-5B4A-4B3A-B7B2-0498BAC8F1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https://www.indeed.com/career-advice/finding-a-job/what-is-electrical-engineering-technician" TargetMode="External"/><Relationship Id="rId2" Type="http://schemas.openxmlformats.org/officeDocument/2006/relationships/hyperlink" Target="https://www.owlguru.com/career/electrical-engineering-technicians/requirements/"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E2935B3-43F9-4F49-AEEE-A09015DDF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2" name="Rectangle 11">
              <a:extLst>
                <a:ext uri="{FF2B5EF4-FFF2-40B4-BE49-F238E27FC236}">
                  <a16:creationId xmlns:a16="http://schemas.microsoft.com/office/drawing/2014/main" id="{823C3E9F-031F-4D06-B2D1-FBDE7797AE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6B24CB-2D97-4762-B34A-9FE40CECA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2E85C82-5A92-4169-B806-F7A311C1C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536DD679-1C6F-4F84-9CA0-27B1ABCFD7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90EBB60D-86C6-45E0-AB7B-8C952F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06710FE-8C5F-4C9D-AF9E-1A7CDAE4C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8556C1B-E283-4483-ACD0-2808A242AC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6575218D-6500-488D-AB87-B8B426C1C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59891A-F84B-4F49-B829-12D780F4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A4DD948-16D9-47F3-880E-69BF40A2CF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CED433A-4441-4EF2-A360-2D5C19C7F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114D23F5-B7B0-1E87-E2B9-DDB525A8E7A4}"/>
              </a:ext>
            </a:extLst>
          </p:cNvPr>
          <p:cNvSpPr>
            <a:spLocks noGrp="1"/>
          </p:cNvSpPr>
          <p:nvPr>
            <p:ph type="ctrTitle"/>
          </p:nvPr>
        </p:nvSpPr>
        <p:spPr>
          <a:xfrm>
            <a:off x="7140575" y="540000"/>
            <a:ext cx="4500561" cy="4259814"/>
          </a:xfrm>
        </p:spPr>
        <p:txBody>
          <a:bodyPr>
            <a:normAutofit/>
          </a:bodyPr>
          <a:lstStyle/>
          <a:p>
            <a:r>
              <a:rPr lang="en-US" sz="7500" dirty="0"/>
              <a:t>MODULE 8 FINAL PROJECT</a:t>
            </a:r>
          </a:p>
        </p:txBody>
      </p:sp>
      <p:sp>
        <p:nvSpPr>
          <p:cNvPr id="3" name="Subtitle 2">
            <a:extLst>
              <a:ext uri="{FF2B5EF4-FFF2-40B4-BE49-F238E27FC236}">
                <a16:creationId xmlns:a16="http://schemas.microsoft.com/office/drawing/2014/main" id="{02A169EE-5835-E475-0D25-35DF5D3C1C3F}"/>
              </a:ext>
            </a:extLst>
          </p:cNvPr>
          <p:cNvSpPr>
            <a:spLocks noGrp="1"/>
          </p:cNvSpPr>
          <p:nvPr>
            <p:ph type="subTitle" idx="1"/>
          </p:nvPr>
        </p:nvSpPr>
        <p:spPr>
          <a:xfrm>
            <a:off x="7140575" y="4988476"/>
            <a:ext cx="4500561" cy="1320249"/>
          </a:xfrm>
        </p:spPr>
        <p:txBody>
          <a:bodyPr>
            <a:normAutofit/>
          </a:bodyPr>
          <a:lstStyle/>
          <a:p>
            <a:r>
              <a:rPr lang="en-US" dirty="0" err="1"/>
              <a:t>BY:Robert</a:t>
            </a:r>
            <a:r>
              <a:rPr lang="en-US" dirty="0"/>
              <a:t> WILKINS</a:t>
            </a:r>
          </a:p>
        </p:txBody>
      </p:sp>
      <p:grpSp>
        <p:nvGrpSpPr>
          <p:cNvPr id="25" name="Group 24">
            <a:extLst>
              <a:ext uri="{FF2B5EF4-FFF2-40B4-BE49-F238E27FC236}">
                <a16:creationId xmlns:a16="http://schemas.microsoft.com/office/drawing/2014/main" id="{614A0AA1-C9DD-452F-AF3C-8231C0CD8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26" name="Oval 25">
              <a:extLst>
                <a:ext uri="{FF2B5EF4-FFF2-40B4-BE49-F238E27FC236}">
                  <a16:creationId xmlns:a16="http://schemas.microsoft.com/office/drawing/2014/main" id="{081A3F73-01DC-494A-B9CC-582418F95A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C4A7316-203B-47F8-B448-E54B106DB1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DFB6685-5F8D-4A29-9735-BF4667A59C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 colorful smoke in a white background&#10;&#10;Description automatically generated with medium confidence">
            <a:extLst>
              <a:ext uri="{FF2B5EF4-FFF2-40B4-BE49-F238E27FC236}">
                <a16:creationId xmlns:a16="http://schemas.microsoft.com/office/drawing/2014/main" id="{377D46AC-DA68-D147-86EF-4EEDB18D83D3}"/>
              </a:ext>
            </a:extLst>
          </p:cNvPr>
          <p:cNvPicPr>
            <a:picLocks noChangeAspect="1"/>
          </p:cNvPicPr>
          <p:nvPr/>
        </p:nvPicPr>
        <p:blipFill rotWithShape="1">
          <a:blip r:embed="rId2"/>
          <a:srcRect l="17837" r="15412" b="-2"/>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1684698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adlock on computer motherboard">
            <a:extLst>
              <a:ext uri="{FF2B5EF4-FFF2-40B4-BE49-F238E27FC236}">
                <a16:creationId xmlns:a16="http://schemas.microsoft.com/office/drawing/2014/main" id="{2C8C2E96-E2EE-CDCC-B5EE-3F5B87D723A5}"/>
              </a:ext>
            </a:extLst>
          </p:cNvPr>
          <p:cNvPicPr>
            <a:picLocks noChangeAspect="1"/>
          </p:cNvPicPr>
          <p:nvPr/>
        </p:nvPicPr>
        <p:blipFill rotWithShape="1">
          <a:blip r:embed="rId2"/>
          <a:srcRect l="20050" r="43404"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4572001" y="2201958"/>
            <a:ext cx="6781800" cy="3900730"/>
          </a:xfrm>
        </p:spPr>
        <p:txBody>
          <a:bodyPr vert="horz" lIns="91440" tIns="45720" rIns="91440" bIns="45720" rtlCol="0" anchor="t">
            <a:normAutofit/>
          </a:bodyPr>
          <a:lstStyle/>
          <a:p>
            <a:pPr indent="-228600">
              <a:lnSpc>
                <a:spcPct val="90000"/>
              </a:lnSpc>
            </a:pPr>
            <a:r>
              <a:rPr lang="en-US" sz="1400">
                <a:effectLst/>
              </a:rPr>
              <a:t>Overview: </a:t>
            </a:r>
          </a:p>
          <a:p>
            <a:pPr marL="0" indent="-228600">
              <a:lnSpc>
                <a:spcPct val="90000"/>
              </a:lnSpc>
            </a:pPr>
            <a:br>
              <a:rPr lang="en-US" sz="1400">
                <a:effectLst/>
              </a:rPr>
            </a:br>
            <a:endParaRPr lang="en-US" sz="1400">
              <a:effectLst/>
            </a:endParaRPr>
          </a:p>
          <a:p>
            <a:pPr marL="0" indent="-228600">
              <a:lnSpc>
                <a:spcPct val="90000"/>
              </a:lnSpc>
            </a:pPr>
            <a:r>
              <a:rPr lang="en-US" sz="1400"/>
              <a:t>Tablets, smartphones, and laptops are incredibly widely used in modern enterprises due to their versatility, portability, and productivity-enhancing capabilities. These devices allow employees to work remotely, access corporate data and applications on the go. Some threats that are associated to these devices are Data breaches, malware and viruses, phising attacks ,unauthorized access ,data leakage and Device theft or Loss.</a:t>
            </a:r>
          </a:p>
          <a:p>
            <a:pPr marL="0" indent="-228600">
              <a:lnSpc>
                <a:spcPct val="90000"/>
              </a:lnSpc>
            </a:pPr>
            <a:endParaRPr lang="en-US" sz="1400"/>
          </a:p>
          <a:p>
            <a:pPr marL="0" indent="-228600">
              <a:lnSpc>
                <a:spcPct val="90000"/>
              </a:lnSpc>
            </a:pPr>
            <a:endParaRPr lang="en-US" sz="1400"/>
          </a:p>
          <a:p>
            <a:pPr marL="0" indent="-228600">
              <a:lnSpc>
                <a:spcPct val="90000"/>
              </a:lnSpc>
            </a:pPr>
            <a:endParaRPr lang="en-US" sz="1400"/>
          </a:p>
          <a:p>
            <a:pPr marL="0" indent="-228600">
              <a:lnSpc>
                <a:spcPct val="90000"/>
              </a:lnSpc>
            </a:pPr>
            <a:endParaRPr lang="en-US" sz="1400"/>
          </a:p>
          <a:p>
            <a:pPr marL="0" indent="-228600">
              <a:lnSpc>
                <a:spcPct val="90000"/>
              </a:lnSpc>
            </a:pPr>
            <a:r>
              <a:rPr lang="en-US" sz="1400"/>
              <a:t>2. Purpose:  </a:t>
            </a:r>
          </a:p>
          <a:p>
            <a:pPr marL="0" indent="-228600">
              <a:lnSpc>
                <a:spcPct val="90000"/>
              </a:lnSpc>
            </a:pPr>
            <a:r>
              <a:rPr lang="en-US" sz="1400"/>
              <a:t>Timely discovery of Bring your own Device security policy vulnerabilities is crucial for reducing the attack vector on an organization’s computing resource. This helps Rapid response ,Patch management , Enhanced Monitoring ,User Education &amp; Awareness , Policy Review &amp; Update ,  and Reduced Exposure .</a:t>
            </a:r>
          </a:p>
        </p:txBody>
      </p:sp>
    </p:spTree>
    <p:extLst>
      <p:ext uri="{BB962C8B-B14F-4D97-AF65-F5344CB8AC3E}">
        <p14:creationId xmlns:p14="http://schemas.microsoft.com/office/powerpoint/2010/main" val="414281797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reen dialogue boxes">
            <a:extLst>
              <a:ext uri="{FF2B5EF4-FFF2-40B4-BE49-F238E27FC236}">
                <a16:creationId xmlns:a16="http://schemas.microsoft.com/office/drawing/2014/main" id="{F0792348-CB8E-FD07-E1C5-2077588AB4B6}"/>
              </a:ext>
            </a:extLst>
          </p:cNvPr>
          <p:cNvPicPr>
            <a:picLocks noChangeAspect="1"/>
          </p:cNvPicPr>
          <p:nvPr/>
        </p:nvPicPr>
        <p:blipFill rotWithShape="1">
          <a:blip r:embed="rId2"/>
          <a:srcRect l="5196" r="11025" b="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1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7320465" y="2194102"/>
            <a:ext cx="4140013" cy="3908586"/>
          </a:xfrm>
        </p:spPr>
        <p:txBody>
          <a:bodyPr vert="horz" lIns="91440" tIns="45720" rIns="91440" bIns="45720" rtlCol="0">
            <a:normAutofit/>
          </a:bodyPr>
          <a:lstStyle/>
          <a:p>
            <a:pPr marL="0" indent="-228600">
              <a:lnSpc>
                <a:spcPct val="90000"/>
              </a:lnSpc>
            </a:pPr>
            <a:r>
              <a:rPr lang="en-US" sz="1100">
                <a:effectLst/>
              </a:rPr>
              <a:t>3. Scope: </a:t>
            </a:r>
          </a:p>
          <a:p>
            <a:pPr marL="0" indent="-228600">
              <a:lnSpc>
                <a:spcPct val="90000"/>
              </a:lnSpc>
            </a:pPr>
            <a:br>
              <a:rPr lang="en-US" sz="1100">
                <a:effectLst/>
              </a:rPr>
            </a:br>
            <a:endParaRPr lang="en-US" sz="1100">
              <a:effectLst/>
            </a:endParaRPr>
          </a:p>
          <a:p>
            <a:pPr marL="0" indent="-228600">
              <a:lnSpc>
                <a:spcPct val="90000"/>
              </a:lnSpc>
            </a:pPr>
            <a:r>
              <a:rPr lang="en-US" sz="1100"/>
              <a:t>There's a variety of attacks that threaten these devices such as a Phishing attack. This attack target mobile devices and has become increasingly sophisticated. Employees may receive fake emails , text messages , or social media messages designed to trick them into revealing sensitive information or installing malware.</a:t>
            </a:r>
          </a:p>
          <a:p>
            <a:pPr marL="0" indent="-228600">
              <a:lnSpc>
                <a:spcPct val="90000"/>
              </a:lnSpc>
            </a:pPr>
            <a:endParaRPr lang="en-US" sz="1100"/>
          </a:p>
          <a:p>
            <a:pPr marL="0" indent="-228600">
              <a:lnSpc>
                <a:spcPct val="90000"/>
              </a:lnSpc>
            </a:pPr>
            <a:endParaRPr lang="en-US" sz="1100"/>
          </a:p>
          <a:p>
            <a:pPr marL="0" indent="-228600">
              <a:lnSpc>
                <a:spcPct val="90000"/>
              </a:lnSpc>
            </a:pPr>
            <a:endParaRPr lang="en-US" sz="1100"/>
          </a:p>
          <a:p>
            <a:pPr marL="0" indent="-228600">
              <a:lnSpc>
                <a:spcPct val="90000"/>
              </a:lnSpc>
            </a:pPr>
            <a:endParaRPr lang="en-US" sz="1100"/>
          </a:p>
          <a:p>
            <a:pPr marL="0" indent="-228600">
              <a:lnSpc>
                <a:spcPct val="90000"/>
              </a:lnSpc>
            </a:pPr>
            <a:r>
              <a:rPr lang="en-US" sz="1100"/>
              <a:t>4. Policy:  </a:t>
            </a:r>
          </a:p>
          <a:p>
            <a:pPr marL="0" indent="-228600">
              <a:lnSpc>
                <a:spcPct val="90000"/>
              </a:lnSpc>
            </a:pPr>
            <a:endParaRPr lang="en-US" sz="1100"/>
          </a:p>
          <a:p>
            <a:pPr marL="0" indent="-228600">
              <a:lnSpc>
                <a:spcPct val="90000"/>
              </a:lnSpc>
            </a:pPr>
            <a:r>
              <a:rPr lang="en-US" sz="1100"/>
              <a:t>BYOD security policy enhances security posture  and reducing the attack vector on an organization’s computing resources . By staying vigilant , implementing effective security awareness, organizations can better protect themselves against evolving cybersecurity threats in an increasingly connected and mobile world.</a:t>
            </a:r>
          </a:p>
        </p:txBody>
      </p:sp>
    </p:spTree>
    <p:extLst>
      <p:ext uri="{BB962C8B-B14F-4D97-AF65-F5344CB8AC3E}">
        <p14:creationId xmlns:p14="http://schemas.microsoft.com/office/powerpoint/2010/main" val="31083569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EB5B84-065A-859A-7440-AA57F15F7786}"/>
              </a:ext>
            </a:extLst>
          </p:cNvPr>
          <p:cNvPicPr>
            <a:picLocks noChangeAspect="1"/>
          </p:cNvPicPr>
          <p:nvPr/>
        </p:nvPicPr>
        <p:blipFill rotWithShape="1">
          <a:blip r:embed="rId2"/>
          <a:srcRect l="8151" r="2939"/>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7" name="Content Placeholder 4">
            <a:extLst>
              <a:ext uri="{FF2B5EF4-FFF2-40B4-BE49-F238E27FC236}">
                <a16:creationId xmlns:a16="http://schemas.microsoft.com/office/drawing/2014/main" id="{33428C2F-E98D-1FDA-D9F4-E70E4C87C663}"/>
              </a:ext>
            </a:extLst>
          </p:cNvPr>
          <p:cNvGraphicFramePr>
            <a:graphicFrameLocks noGrp="1"/>
          </p:cNvGraphicFramePr>
          <p:nvPr>
            <p:ph idx="4294967295"/>
            <p:extLst>
              <p:ext uri="{D42A27DB-BD31-4B8C-83A1-F6EECF244321}">
                <p14:modId xmlns:p14="http://schemas.microsoft.com/office/powerpoint/2010/main" val="1519650595"/>
              </p:ext>
            </p:extLst>
          </p:nvPr>
        </p:nvGraphicFramePr>
        <p:xfrm>
          <a:off x="6417734" y="2614612"/>
          <a:ext cx="5291663" cy="3752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114229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1828800" y="609600"/>
            <a:ext cx="8458200" cy="5715000"/>
          </a:xfrm>
        </p:spPr>
        <p:txBody>
          <a:bodyPr/>
          <a:lstStyle/>
          <a:p>
            <a:pPr marL="0" indent="0">
              <a:buNone/>
            </a:pPr>
            <a:r>
              <a:rPr lang="en-US" sz="1800" dirty="0">
                <a:effectLst/>
                <a:latin typeface="Times New Roman" panose="02020603050405020304" pitchFamily="18" charset="0"/>
                <a:ea typeface="Calibri" panose="020F0502020204030204" pitchFamily="34" charset="0"/>
              </a:rPr>
              <a:t>7. Definitions and Terms: </a:t>
            </a:r>
          </a:p>
          <a:p>
            <a:pPr marL="0" indent="0">
              <a:buNone/>
            </a:pPr>
            <a:r>
              <a:rPr lang="en-US" sz="1200" dirty="0">
                <a:effectLst/>
                <a:latin typeface="Times New Roman" panose="02020603050405020304" pitchFamily="18" charset="0"/>
                <a:ea typeface="Calibri" panose="020F0502020204030204" pitchFamily="34" charset="0"/>
              </a:rPr>
              <a:t>[</a:t>
            </a:r>
            <a:r>
              <a:rPr lang="en-US" sz="1200" dirty="0">
                <a:solidFill>
                  <a:srgbClr val="0070C0"/>
                </a:solidFill>
                <a:effectLst/>
                <a:latin typeface="Times New Roman" panose="02020603050405020304" pitchFamily="18" charset="0"/>
                <a:ea typeface="Calibri" panose="020F0502020204030204" pitchFamily="34" charset="0"/>
              </a:rPr>
              <a:t>Please remove after </a:t>
            </a:r>
            <a:r>
              <a:rPr lang="en-US" sz="1200" dirty="0">
                <a:solidFill>
                  <a:srgbClr val="0070C0"/>
                </a:solidFill>
                <a:latin typeface="Times New Roman" panose="02020603050405020304" pitchFamily="18" charset="0"/>
                <a:ea typeface="Calibri" panose="020F0502020204030204" pitchFamily="34" charset="0"/>
              </a:rPr>
              <a:t>completion:</a:t>
            </a:r>
            <a:r>
              <a:rPr lang="en-US" sz="1200" dirty="0">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Think of terms such as BYOD, mobile devices, and CIA. Define </a:t>
            </a:r>
            <a:r>
              <a:rPr lang="en-US" sz="1200">
                <a:effectLst/>
                <a:latin typeface="Times New Roman" panose="02020603050405020304" pitchFamily="18" charset="0"/>
                <a:ea typeface="Calibri" panose="020F0502020204030204" pitchFamily="34" charset="0"/>
              </a:rPr>
              <a:t>them here]</a:t>
            </a:r>
            <a:endParaRPr lang="en-US" sz="1200" dirty="0">
              <a:latin typeface="Times New Roman" panose="02020603050405020304" pitchFamily="18" charset="0"/>
            </a:endParaRPr>
          </a:p>
          <a:p>
            <a:pPr marL="0" indent="0">
              <a:buNone/>
            </a:pPr>
            <a:endParaRPr lang="en-US" sz="1200" dirty="0">
              <a:latin typeface="Times New Roman" panose="02020603050405020304" pitchFamily="18" charset="0"/>
            </a:endParaRPr>
          </a:p>
          <a:p>
            <a:pPr marL="0" indent="0">
              <a:buNone/>
            </a:pPr>
            <a:endParaRPr lang="en-US" sz="1200" dirty="0">
              <a:latin typeface="Times New Roman" panose="02020603050405020304" pitchFamily="18" charset="0"/>
            </a:endParaRPr>
          </a:p>
          <a:p>
            <a:pPr marL="0" indent="0">
              <a:buNone/>
            </a:pPr>
            <a:endParaRPr lang="en-US" sz="1200" dirty="0">
              <a:latin typeface="Times New Roman" panose="02020603050405020304" pitchFamily="18" charset="0"/>
            </a:endParaRPr>
          </a:p>
          <a:p>
            <a:pPr marL="0" indent="0">
              <a:buNone/>
            </a:pPr>
            <a:endParaRPr lang="en-US" sz="1800" dirty="0">
              <a:latin typeface="Times New Roman" panose="02020603050405020304" pitchFamily="18" charset="0"/>
            </a:endParaRPr>
          </a:p>
          <a:p>
            <a:pPr marL="0" indent="0">
              <a:buNone/>
            </a:pPr>
            <a:r>
              <a:rPr lang="en-US" sz="1800" dirty="0">
                <a:latin typeface="Times New Roman" panose="02020603050405020304" pitchFamily="18" charset="0"/>
              </a:rPr>
              <a:t>8. Revision History:  </a:t>
            </a:r>
          </a:p>
          <a:p>
            <a:pPr marL="0" indent="0">
              <a:buNone/>
            </a:pPr>
            <a:endParaRPr lang="en-US" sz="1800" dirty="0">
              <a:latin typeface="Times New Roman" panose="02020603050405020304" pitchFamily="18" charset="0"/>
            </a:endParaRPr>
          </a:p>
        </p:txBody>
      </p:sp>
      <p:graphicFrame>
        <p:nvGraphicFramePr>
          <p:cNvPr id="2" name="Table 1">
            <a:extLst>
              <a:ext uri="{FF2B5EF4-FFF2-40B4-BE49-F238E27FC236}">
                <a16:creationId xmlns:a16="http://schemas.microsoft.com/office/drawing/2014/main" id="{239C7CA7-9E73-E614-656F-419C54BDE704}"/>
              </a:ext>
            </a:extLst>
          </p:cNvPr>
          <p:cNvGraphicFramePr>
            <a:graphicFrameLocks noGrp="1"/>
          </p:cNvGraphicFramePr>
          <p:nvPr/>
        </p:nvGraphicFramePr>
        <p:xfrm>
          <a:off x="2209801" y="2743200"/>
          <a:ext cx="6172199" cy="1066800"/>
        </p:xfrm>
        <a:graphic>
          <a:graphicData uri="http://schemas.openxmlformats.org/drawingml/2006/table">
            <a:tbl>
              <a:tblPr firstRow="1" firstCol="1" bandRow="1">
                <a:tableStyleId>{5C22544A-7EE6-4342-B048-85BDC9FD1C3A}</a:tableStyleId>
              </a:tblPr>
              <a:tblGrid>
                <a:gridCol w="1229799">
                  <a:extLst>
                    <a:ext uri="{9D8B030D-6E8A-4147-A177-3AD203B41FA5}">
                      <a16:colId xmlns:a16="http://schemas.microsoft.com/office/drawing/2014/main" val="2176588474"/>
                    </a:ext>
                  </a:extLst>
                </a:gridCol>
                <a:gridCol w="1508244">
                  <a:extLst>
                    <a:ext uri="{9D8B030D-6E8A-4147-A177-3AD203B41FA5}">
                      <a16:colId xmlns:a16="http://schemas.microsoft.com/office/drawing/2014/main" val="3541782520"/>
                    </a:ext>
                  </a:extLst>
                </a:gridCol>
                <a:gridCol w="3434156">
                  <a:extLst>
                    <a:ext uri="{9D8B030D-6E8A-4147-A177-3AD203B41FA5}">
                      <a16:colId xmlns:a16="http://schemas.microsoft.com/office/drawing/2014/main" val="1302763690"/>
                    </a:ext>
                  </a:extLst>
                </a:gridCol>
              </a:tblGrid>
              <a:tr h="299078">
                <a:tc>
                  <a:txBody>
                    <a:bodyPr/>
                    <a:lstStyle/>
                    <a:p>
                      <a:pPr marL="0" marR="0">
                        <a:lnSpc>
                          <a:spcPct val="115000"/>
                        </a:lnSpc>
                        <a:spcBef>
                          <a:spcPts val="2400"/>
                        </a:spcBef>
                        <a:spcAft>
                          <a:spcPts val="0"/>
                        </a:spcAft>
                      </a:pPr>
                      <a:r>
                        <a:rPr lang="en-US" sz="1200" kern="0">
                          <a:effectLst/>
                        </a:rPr>
                        <a:t>Date of change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rPr>
                        <a:t>Responsible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rPr>
                        <a:t>Summary of change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3435974"/>
                  </a:ext>
                </a:extLst>
              </a:tr>
              <a:tr h="443944">
                <a:tc>
                  <a:txBody>
                    <a:bodyPr/>
                    <a:lstStyle/>
                    <a:p>
                      <a:pPr marL="0" marR="0">
                        <a:lnSpc>
                          <a:spcPct val="115000"/>
                        </a:lnSpc>
                        <a:spcBef>
                          <a:spcPts val="2400"/>
                        </a:spcBef>
                        <a:spcAft>
                          <a:spcPts val="0"/>
                        </a:spcAft>
                      </a:pPr>
                      <a:r>
                        <a:rPr lang="en-US" sz="1200" kern="0">
                          <a:effectLst/>
                        </a:rPr>
                        <a:t>August 2019</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rPr>
                        <a:t>SANS policy team</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rPr>
                        <a:t>Updated and converted to new format</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2184864"/>
                  </a:ext>
                </a:extLst>
              </a:tr>
              <a:tr h="323778">
                <a:tc>
                  <a:txBody>
                    <a:bodyPr/>
                    <a:lstStyle/>
                    <a:p>
                      <a:pPr marL="0" marR="0">
                        <a:lnSpc>
                          <a:spcPct val="115000"/>
                        </a:lnSpc>
                        <a:spcBef>
                          <a:spcPts val="2400"/>
                        </a:spcBef>
                        <a:spcAft>
                          <a:spcPts val="0"/>
                        </a:spcAft>
                      </a:pPr>
                      <a:r>
                        <a:rPr lang="en-US" sz="1100" kern="0" dirty="0">
                          <a:effectLst/>
                        </a:rPr>
                        <a:t> January 2024</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100" kern="0" dirty="0">
                          <a:effectLst/>
                        </a:rPr>
                        <a:t> Robert Wilkins</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100" kern="0" dirty="0">
                          <a:effectLst/>
                        </a:rPr>
                        <a:t> filled out questions  1-8</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2438726"/>
                  </a:ext>
                </a:extLst>
              </a:tr>
            </a:tbl>
          </a:graphicData>
        </a:graphic>
      </p:graphicFrame>
    </p:spTree>
    <p:extLst>
      <p:ext uri="{BB962C8B-B14F-4D97-AF65-F5344CB8AC3E}">
        <p14:creationId xmlns:p14="http://schemas.microsoft.com/office/powerpoint/2010/main" val="146701811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2555631" y="1441938"/>
            <a:ext cx="7080738" cy="3974124"/>
          </a:xfrm>
        </p:spPr>
        <p:txBody>
          <a:bodyPr vert="horz" lIns="91440" tIns="45720" rIns="91440" bIns="45720" rtlCol="0" anchor="ctr">
            <a:normAutofit/>
          </a:bodyPr>
          <a:lstStyle/>
          <a:p>
            <a:pPr>
              <a:lnSpc>
                <a:spcPct val="90000"/>
              </a:lnSpc>
            </a:pPr>
            <a:r>
              <a:rPr lang="en-US" sz="5400">
                <a:solidFill>
                  <a:schemeClr val="bg1">
                    <a:lumMod val="95000"/>
                    <a:lumOff val="5000"/>
                  </a:schemeClr>
                </a:solidFill>
              </a:rPr>
              <a:t>SEC285</a:t>
            </a:r>
            <a:br>
              <a:rPr lang="en-US" sz="5400">
                <a:solidFill>
                  <a:schemeClr val="bg1">
                    <a:lumMod val="95000"/>
                    <a:lumOff val="5000"/>
                  </a:schemeClr>
                </a:solidFill>
              </a:rPr>
            </a:br>
            <a:r>
              <a:rPr lang="en-US" sz="5400">
                <a:solidFill>
                  <a:schemeClr val="bg1">
                    <a:lumMod val="95000"/>
                    <a:lumOff val="5000"/>
                  </a:schemeClr>
                </a:solidFill>
              </a:rPr>
              <a:t>Module 5</a:t>
            </a:r>
            <a:br>
              <a:rPr lang="en-US" sz="5400">
                <a:solidFill>
                  <a:schemeClr val="bg1">
                    <a:lumMod val="95000"/>
                    <a:lumOff val="5000"/>
                  </a:schemeClr>
                </a:solidFill>
              </a:rPr>
            </a:br>
            <a:r>
              <a:rPr lang="en-US" sz="5400">
                <a:solidFill>
                  <a:schemeClr val="bg1">
                    <a:lumMod val="95000"/>
                    <a:lumOff val="5000"/>
                  </a:schemeClr>
                </a:solidFill>
              </a:rPr>
              <a:t>Multifactor Authentication (MFA) </a:t>
            </a:r>
          </a:p>
        </p:txBody>
      </p:sp>
    </p:spTree>
    <p:extLst>
      <p:ext uri="{BB962C8B-B14F-4D97-AF65-F5344CB8AC3E}">
        <p14:creationId xmlns:p14="http://schemas.microsoft.com/office/powerpoint/2010/main" val="28272083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137034" y="2198362"/>
            <a:ext cx="4958966" cy="3917773"/>
          </a:xfrm>
        </p:spPr>
        <p:txBody>
          <a:bodyPr>
            <a:normAutofit/>
          </a:bodyPr>
          <a:lstStyle/>
          <a:p>
            <a:pPr>
              <a:buNone/>
            </a:pPr>
            <a:r>
              <a:rPr lang="en-US" sz="2000"/>
              <a:t>Rubric</a:t>
            </a:r>
          </a:p>
          <a:p>
            <a:pPr>
              <a:buNone/>
            </a:pPr>
            <a:endParaRPr lang="en-US" sz="2000"/>
          </a:p>
          <a:p>
            <a:pPr>
              <a:buNone/>
            </a:pPr>
            <a:endParaRPr lang="en-US" sz="2000"/>
          </a:p>
        </p:txBody>
      </p:sp>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126840108"/>
              </p:ext>
            </p:extLst>
          </p:nvPr>
        </p:nvGraphicFramePr>
        <p:xfrm>
          <a:off x="6719367" y="3245766"/>
          <a:ext cx="4788507" cy="1634213"/>
        </p:xfrm>
        <a:graphic>
          <a:graphicData uri="http://schemas.openxmlformats.org/drawingml/2006/table">
            <a:tbl>
              <a:tblPr firstRow="1" bandRow="1">
                <a:noFill/>
                <a:tableStyleId>{5C22544A-7EE6-4342-B048-85BDC9FD1C3A}</a:tableStyleId>
              </a:tblPr>
              <a:tblGrid>
                <a:gridCol w="1835506">
                  <a:extLst>
                    <a:ext uri="{9D8B030D-6E8A-4147-A177-3AD203B41FA5}">
                      <a16:colId xmlns:a16="http://schemas.microsoft.com/office/drawing/2014/main" val="20000"/>
                    </a:ext>
                  </a:extLst>
                </a:gridCol>
                <a:gridCol w="1909389">
                  <a:extLst>
                    <a:ext uri="{9D8B030D-6E8A-4147-A177-3AD203B41FA5}">
                      <a16:colId xmlns:a16="http://schemas.microsoft.com/office/drawing/2014/main" val="20001"/>
                    </a:ext>
                  </a:extLst>
                </a:gridCol>
                <a:gridCol w="1043612">
                  <a:extLst>
                    <a:ext uri="{9D8B030D-6E8A-4147-A177-3AD203B41FA5}">
                      <a16:colId xmlns:a16="http://schemas.microsoft.com/office/drawing/2014/main" val="20002"/>
                    </a:ext>
                  </a:extLst>
                </a:gridCol>
              </a:tblGrid>
              <a:tr h="539122">
                <a:tc>
                  <a:txBody>
                    <a:bodyPr/>
                    <a:lstStyle/>
                    <a:p>
                      <a:r>
                        <a:rPr lang="en-US" sz="1700">
                          <a:solidFill>
                            <a:schemeClr val="tx1">
                              <a:lumMod val="75000"/>
                              <a:lumOff val="25000"/>
                            </a:schemeClr>
                          </a:solidFill>
                        </a:rPr>
                        <a:t>Activity</a:t>
                      </a:r>
                    </a:p>
                  </a:txBody>
                  <a:tcPr marL="210594" marR="126357" marT="126357" marB="126357">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a:r>
                        <a:rPr lang="en-US" sz="1700">
                          <a:solidFill>
                            <a:schemeClr val="tx1">
                              <a:lumMod val="75000"/>
                              <a:lumOff val="25000"/>
                            </a:schemeClr>
                          </a:solidFill>
                        </a:rPr>
                        <a:t>Requirement(s)</a:t>
                      </a:r>
                    </a:p>
                  </a:txBody>
                  <a:tcPr marL="210594" marR="126357" marT="126357" marB="126357">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a:r>
                        <a:rPr lang="en-US" sz="1700">
                          <a:solidFill>
                            <a:schemeClr val="tx1">
                              <a:lumMod val="75000"/>
                              <a:lumOff val="25000"/>
                            </a:schemeClr>
                          </a:solidFill>
                        </a:rPr>
                        <a:t>Points</a:t>
                      </a:r>
                    </a:p>
                  </a:txBody>
                  <a:tcPr marL="210594" marR="126357" marT="126357" marB="126357">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0000"/>
                  </a:ext>
                </a:extLst>
              </a:tr>
              <a:tr h="645823">
                <a:tc>
                  <a:txBody>
                    <a:bodyPr/>
                    <a:lstStyle/>
                    <a:p>
                      <a:r>
                        <a:rPr lang="en-US" sz="1300">
                          <a:solidFill>
                            <a:schemeClr val="tx1">
                              <a:lumMod val="75000"/>
                              <a:lumOff val="25000"/>
                            </a:schemeClr>
                          </a:solidFill>
                        </a:rPr>
                        <a:t>Common-auth Configuration File</a:t>
                      </a:r>
                    </a:p>
                  </a:txBody>
                  <a:tcPr marL="210594" marR="109509" marT="109509" marB="109509">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ctr"/>
                      <a:r>
                        <a:rPr lang="en-US" sz="1300" baseline="0">
                          <a:solidFill>
                            <a:schemeClr val="tx1">
                              <a:lumMod val="75000"/>
                              <a:lumOff val="25000"/>
                            </a:schemeClr>
                          </a:solidFill>
                        </a:rPr>
                        <a:t>Screenshot</a:t>
                      </a:r>
                    </a:p>
                  </a:txBody>
                  <a:tcPr marL="210594" marR="109509" marT="109509" marB="109509">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ctr"/>
                      <a:r>
                        <a:rPr lang="en-US" sz="1300">
                          <a:solidFill>
                            <a:schemeClr val="tx1">
                              <a:lumMod val="75000"/>
                              <a:lumOff val="25000"/>
                            </a:schemeClr>
                          </a:solidFill>
                        </a:rPr>
                        <a:t>30</a:t>
                      </a:r>
                    </a:p>
                  </a:txBody>
                  <a:tcPr marL="210594" marR="109509" marT="109509" marB="109509">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1"/>
                  </a:ext>
                </a:extLst>
              </a:tr>
              <a:tr h="449268">
                <a:tc>
                  <a:txBody>
                    <a:bodyPr/>
                    <a:lstStyle/>
                    <a:p>
                      <a:r>
                        <a:rPr lang="en-US" sz="1300">
                          <a:solidFill>
                            <a:schemeClr val="tx1">
                              <a:lumMod val="75000"/>
                              <a:lumOff val="25000"/>
                            </a:schemeClr>
                          </a:solidFill>
                        </a:rPr>
                        <a:t>MFA Logon Screen</a:t>
                      </a:r>
                    </a:p>
                  </a:txBody>
                  <a:tcPr marL="210594" marR="109509" marT="109509" marB="10950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a:r>
                        <a:rPr lang="en-US" sz="1300" baseline="0">
                          <a:solidFill>
                            <a:schemeClr val="tx1">
                              <a:lumMod val="75000"/>
                              <a:lumOff val="25000"/>
                            </a:schemeClr>
                          </a:solidFill>
                        </a:rPr>
                        <a:t>Screenshot</a:t>
                      </a:r>
                    </a:p>
                  </a:txBody>
                  <a:tcPr marL="210594" marR="109509" marT="109509" marB="10950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a:r>
                        <a:rPr lang="en-US" sz="1300">
                          <a:solidFill>
                            <a:schemeClr val="tx1">
                              <a:lumMod val="75000"/>
                              <a:lumOff val="25000"/>
                            </a:schemeClr>
                          </a:solidFill>
                        </a:rPr>
                        <a:t>30</a:t>
                      </a:r>
                    </a:p>
                  </a:txBody>
                  <a:tcPr marL="210594" marR="109509" marT="109509" marB="109509">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560696783"/>
                  </a:ext>
                </a:extLst>
              </a:tr>
            </a:tbl>
          </a:graphicData>
        </a:graphic>
      </p:graphicFrame>
    </p:spTree>
    <p:extLst>
      <p:ext uri="{BB962C8B-B14F-4D97-AF65-F5344CB8AC3E}">
        <p14:creationId xmlns:p14="http://schemas.microsoft.com/office/powerpoint/2010/main" val="380402097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87864"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35820"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357934"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7999" y="1496846"/>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598278" y="1668286"/>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019031" y="891652"/>
            <a:ext cx="3309016" cy="3030724"/>
          </a:xfrm>
        </p:spPr>
        <p:txBody>
          <a:bodyPr vert="horz" lIns="91440" tIns="45720" rIns="91440" bIns="45720" rtlCol="0" anchor="b">
            <a:normAutofit/>
          </a:bodyPr>
          <a:lstStyle/>
          <a:p>
            <a:pPr algn="r">
              <a:lnSpc>
                <a:spcPct val="90000"/>
              </a:lnSpc>
            </a:pPr>
            <a:r>
              <a:rPr lang="en-US" sz="3500" b="0" kern="1200">
                <a:solidFill>
                  <a:srgbClr val="FFFFFF"/>
                </a:solidFill>
                <a:latin typeface="+mj-lt"/>
                <a:ea typeface="+mj-ea"/>
                <a:cs typeface="+mj-cs"/>
              </a:rPr>
              <a:t>Common-auth Configuration File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233343" y="4745318"/>
            <a:ext cx="3094704" cy="1375145"/>
          </a:xfrm>
        </p:spPr>
        <p:txBody>
          <a:bodyPr vert="horz" lIns="91440" tIns="45720" rIns="91440" bIns="45720" rtlCol="0">
            <a:normAutofit/>
          </a:bodyPr>
          <a:lstStyle/>
          <a:p>
            <a:pPr algn="r">
              <a:lnSpc>
                <a:spcPct val="90000"/>
              </a:lnSpc>
              <a:spcBef>
                <a:spcPts val="1000"/>
              </a:spcBef>
            </a:pPr>
            <a:r>
              <a:rPr lang="en-US" sz="1900" kern="1200">
                <a:solidFill>
                  <a:srgbClr val="FFFFFF"/>
                </a:solidFill>
                <a:latin typeface="+mn-lt"/>
                <a:ea typeface="+mn-ea"/>
                <a:cs typeface="+mn-cs"/>
              </a:rPr>
              <a:t>This screenshot should show the entry that indicates the use of the Google Authenticator module. </a:t>
            </a:r>
          </a:p>
        </p:txBody>
      </p:sp>
      <p:pic>
        <p:nvPicPr>
          <p:cNvPr id="4" name="Picture 3">
            <a:extLst>
              <a:ext uri="{FF2B5EF4-FFF2-40B4-BE49-F238E27FC236}">
                <a16:creationId xmlns:a16="http://schemas.microsoft.com/office/drawing/2014/main" id="{0F7B8713-2513-30DD-1BB7-8898DC8B2535}"/>
              </a:ext>
            </a:extLst>
          </p:cNvPr>
          <p:cNvPicPr>
            <a:picLocks noChangeAspect="1"/>
          </p:cNvPicPr>
          <p:nvPr/>
        </p:nvPicPr>
        <p:blipFill>
          <a:blip r:embed="rId2"/>
          <a:stretch>
            <a:fillRect/>
          </a:stretch>
        </p:blipFill>
        <p:spPr>
          <a:xfrm>
            <a:off x="6096000" y="1903045"/>
            <a:ext cx="4206240" cy="3007461"/>
          </a:xfrm>
          <a:prstGeom prst="rect">
            <a:avLst/>
          </a:prstGeom>
        </p:spPr>
      </p:pic>
    </p:spTree>
    <p:extLst>
      <p:ext uri="{BB962C8B-B14F-4D97-AF65-F5344CB8AC3E}">
        <p14:creationId xmlns:p14="http://schemas.microsoft.com/office/powerpoint/2010/main" val="290407454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C477752-ACCA-41C1-9B1D-D0CED1F9C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152650" y="347665"/>
            <a:ext cx="4622718" cy="1306475"/>
          </a:xfrm>
        </p:spPr>
        <p:txBody>
          <a:bodyPr vert="horz" lIns="91440" tIns="45720" rIns="91440" bIns="45720" rtlCol="0" anchor="ctr">
            <a:normAutofit/>
          </a:bodyPr>
          <a:lstStyle/>
          <a:p>
            <a:pPr algn="ctr">
              <a:lnSpc>
                <a:spcPct val="90000"/>
              </a:lnSpc>
            </a:pPr>
            <a:r>
              <a:rPr lang="en-US" sz="4500" b="0" kern="1200">
                <a:solidFill>
                  <a:schemeClr val="tx1"/>
                </a:solidFill>
                <a:latin typeface="+mj-lt"/>
                <a:ea typeface="+mj-ea"/>
                <a:cs typeface="+mj-cs"/>
              </a:rPr>
              <a:t>MFA Logon Screen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919763" y="347665"/>
            <a:ext cx="3119586" cy="1306475"/>
          </a:xfrm>
        </p:spPr>
        <p:txBody>
          <a:bodyPr vert="horz" lIns="91440" tIns="45720" rIns="91440" bIns="45720" rtlCol="0" anchor="ctr">
            <a:normAutofit/>
          </a:bodyPr>
          <a:lstStyle/>
          <a:p>
            <a:pPr>
              <a:lnSpc>
                <a:spcPct val="90000"/>
              </a:lnSpc>
              <a:spcBef>
                <a:spcPts val="1000"/>
              </a:spcBef>
            </a:pPr>
            <a:r>
              <a:rPr lang="en-US" sz="2200" kern="1200">
                <a:solidFill>
                  <a:schemeClr val="tx1"/>
                </a:solidFill>
                <a:latin typeface="+mn-lt"/>
                <a:ea typeface="+mn-ea"/>
                <a:cs typeface="+mn-cs"/>
              </a:rPr>
              <a:t>This screenshot should show the logon screen where a verification code is required.</a:t>
            </a:r>
          </a:p>
        </p:txBody>
      </p:sp>
      <p:pic>
        <p:nvPicPr>
          <p:cNvPr id="4" name="Picture 3" descr="A black background with blue numbers&#10;&#10;Description automatically generated">
            <a:extLst>
              <a:ext uri="{FF2B5EF4-FFF2-40B4-BE49-F238E27FC236}">
                <a16:creationId xmlns:a16="http://schemas.microsoft.com/office/drawing/2014/main" id="{4DF8C97F-5CFE-0847-EF69-142BBEFD5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50" y="2395140"/>
            <a:ext cx="7884410" cy="3350874"/>
          </a:xfrm>
          <a:prstGeom prst="rect">
            <a:avLst/>
          </a:prstGeom>
        </p:spPr>
      </p:pic>
    </p:spTree>
    <p:extLst>
      <p:ext uri="{BB962C8B-B14F-4D97-AF65-F5344CB8AC3E}">
        <p14:creationId xmlns:p14="http://schemas.microsoft.com/office/powerpoint/2010/main" val="321400140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2555631" y="1441938"/>
            <a:ext cx="7080738" cy="3974124"/>
          </a:xfrm>
        </p:spPr>
        <p:txBody>
          <a:bodyPr vert="horz" lIns="91440" tIns="45720" rIns="91440" bIns="45720" rtlCol="0" anchor="ctr">
            <a:normAutofit/>
          </a:bodyPr>
          <a:lstStyle/>
          <a:p>
            <a:pPr>
              <a:lnSpc>
                <a:spcPct val="90000"/>
              </a:lnSpc>
            </a:pPr>
            <a:r>
              <a:rPr lang="en-US" sz="5400">
                <a:solidFill>
                  <a:schemeClr val="bg1">
                    <a:lumMod val="95000"/>
                    <a:lumOff val="5000"/>
                  </a:schemeClr>
                </a:solidFill>
              </a:rPr>
              <a:t>SEC285</a:t>
            </a:r>
            <a:br>
              <a:rPr lang="en-US" sz="5400">
                <a:solidFill>
                  <a:schemeClr val="bg1">
                    <a:lumMod val="95000"/>
                    <a:lumOff val="5000"/>
                  </a:schemeClr>
                </a:solidFill>
              </a:rPr>
            </a:br>
            <a:r>
              <a:rPr lang="en-US" sz="5400">
                <a:solidFill>
                  <a:schemeClr val="bg1">
                    <a:lumMod val="95000"/>
                    <a:lumOff val="5000"/>
                  </a:schemeClr>
                </a:solidFill>
              </a:rPr>
              <a:t>Module 6</a:t>
            </a:r>
            <a:br>
              <a:rPr lang="en-US" sz="5400">
                <a:solidFill>
                  <a:schemeClr val="bg1">
                    <a:lumMod val="95000"/>
                    <a:lumOff val="5000"/>
                  </a:schemeClr>
                </a:solidFill>
              </a:rPr>
            </a:br>
            <a:r>
              <a:rPr lang="en-US" sz="5400">
                <a:solidFill>
                  <a:schemeClr val="bg1">
                    <a:lumMod val="95000"/>
                    <a:lumOff val="5000"/>
                  </a:schemeClr>
                </a:solidFill>
              </a:rPr>
              <a:t>Vulnerability Assessment</a:t>
            </a:r>
          </a:p>
        </p:txBody>
      </p:sp>
    </p:spTree>
    <p:extLst>
      <p:ext uri="{BB962C8B-B14F-4D97-AF65-F5344CB8AC3E}">
        <p14:creationId xmlns:p14="http://schemas.microsoft.com/office/powerpoint/2010/main" val="20360581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137034" y="2198362"/>
            <a:ext cx="4958966" cy="3917773"/>
          </a:xfrm>
        </p:spPr>
        <p:txBody>
          <a:bodyPr>
            <a:normAutofit/>
          </a:bodyPr>
          <a:lstStyle/>
          <a:p>
            <a:pPr>
              <a:buNone/>
            </a:pPr>
            <a:r>
              <a:rPr lang="en-US" sz="2000"/>
              <a:t>Rubric</a:t>
            </a:r>
          </a:p>
          <a:p>
            <a:pPr>
              <a:buNone/>
            </a:pPr>
            <a:endParaRPr lang="en-US" sz="2000"/>
          </a:p>
          <a:p>
            <a:pPr>
              <a:buNone/>
            </a:pPr>
            <a:endParaRPr lang="en-US" sz="2000"/>
          </a:p>
        </p:txBody>
      </p:sp>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719930719"/>
              </p:ext>
            </p:extLst>
          </p:nvPr>
        </p:nvGraphicFramePr>
        <p:xfrm>
          <a:off x="6719367" y="2911537"/>
          <a:ext cx="4788507" cy="2302670"/>
        </p:xfrm>
        <a:graphic>
          <a:graphicData uri="http://schemas.openxmlformats.org/drawingml/2006/table">
            <a:tbl>
              <a:tblPr firstRow="1" bandRow="1">
                <a:tableStyleId>{5C22544A-7EE6-4342-B048-85BDC9FD1C3A}</a:tableStyleId>
              </a:tblPr>
              <a:tblGrid>
                <a:gridCol w="1538021">
                  <a:extLst>
                    <a:ext uri="{9D8B030D-6E8A-4147-A177-3AD203B41FA5}">
                      <a16:colId xmlns:a16="http://schemas.microsoft.com/office/drawing/2014/main" val="20000"/>
                    </a:ext>
                  </a:extLst>
                </a:gridCol>
                <a:gridCol w="2163114">
                  <a:extLst>
                    <a:ext uri="{9D8B030D-6E8A-4147-A177-3AD203B41FA5}">
                      <a16:colId xmlns:a16="http://schemas.microsoft.com/office/drawing/2014/main" val="20001"/>
                    </a:ext>
                  </a:extLst>
                </a:gridCol>
                <a:gridCol w="1087372">
                  <a:extLst>
                    <a:ext uri="{9D8B030D-6E8A-4147-A177-3AD203B41FA5}">
                      <a16:colId xmlns:a16="http://schemas.microsoft.com/office/drawing/2014/main" val="20002"/>
                    </a:ext>
                  </a:extLst>
                </a:gridCol>
              </a:tblGrid>
              <a:tr h="460534">
                <a:tc>
                  <a:txBody>
                    <a:bodyPr/>
                    <a:lstStyle/>
                    <a:p>
                      <a:r>
                        <a:rPr lang="en-US" sz="2100"/>
                        <a:t>Activity</a:t>
                      </a:r>
                    </a:p>
                  </a:txBody>
                  <a:tcPr marL="104667" marR="104667" marT="52333" marB="52333"/>
                </a:tc>
                <a:tc>
                  <a:txBody>
                    <a:bodyPr/>
                    <a:lstStyle/>
                    <a:p>
                      <a:pPr algn="ctr"/>
                      <a:r>
                        <a:rPr lang="en-US" sz="2100"/>
                        <a:t>Requirement(s)</a:t>
                      </a:r>
                    </a:p>
                  </a:txBody>
                  <a:tcPr marL="104667" marR="104667" marT="52333" marB="52333"/>
                </a:tc>
                <a:tc>
                  <a:txBody>
                    <a:bodyPr/>
                    <a:lstStyle/>
                    <a:p>
                      <a:pPr algn="ctr"/>
                      <a:r>
                        <a:rPr lang="en-US" sz="2100"/>
                        <a:t>Points</a:t>
                      </a:r>
                    </a:p>
                  </a:txBody>
                  <a:tcPr marL="104667" marR="104667" marT="52333" marB="52333"/>
                </a:tc>
                <a:extLst>
                  <a:ext uri="{0D108BD9-81ED-4DB2-BD59-A6C34878D82A}">
                    <a16:rowId xmlns:a16="http://schemas.microsoft.com/office/drawing/2014/main" val="10000"/>
                  </a:ext>
                </a:extLst>
              </a:tr>
              <a:tr h="460534">
                <a:tc>
                  <a:txBody>
                    <a:bodyPr/>
                    <a:lstStyle/>
                    <a:p>
                      <a:r>
                        <a:rPr lang="en-US" sz="2100"/>
                        <a:t>Nmap</a:t>
                      </a:r>
                    </a:p>
                  </a:txBody>
                  <a:tcPr marL="104667" marR="104667" marT="52333" marB="52333"/>
                </a:tc>
                <a:tc>
                  <a:txBody>
                    <a:bodyPr/>
                    <a:lstStyle/>
                    <a:p>
                      <a:pPr algn="ctr"/>
                      <a:r>
                        <a:rPr lang="en-US" sz="2100" baseline="0"/>
                        <a:t>Screenshot</a:t>
                      </a:r>
                    </a:p>
                  </a:txBody>
                  <a:tcPr marL="104667" marR="104667" marT="52333" marB="52333"/>
                </a:tc>
                <a:tc>
                  <a:txBody>
                    <a:bodyPr/>
                    <a:lstStyle/>
                    <a:p>
                      <a:pPr algn="ctr"/>
                      <a:r>
                        <a:rPr lang="en-US" sz="2100"/>
                        <a:t>15</a:t>
                      </a:r>
                    </a:p>
                  </a:txBody>
                  <a:tcPr marL="104667" marR="104667" marT="52333" marB="52333"/>
                </a:tc>
                <a:extLst>
                  <a:ext uri="{0D108BD9-81ED-4DB2-BD59-A6C34878D82A}">
                    <a16:rowId xmlns:a16="http://schemas.microsoft.com/office/drawing/2014/main" val="10001"/>
                  </a:ext>
                </a:extLst>
              </a:tr>
              <a:tr h="460534">
                <a:tc>
                  <a:txBody>
                    <a:bodyPr/>
                    <a:lstStyle/>
                    <a:p>
                      <a:r>
                        <a:rPr lang="en-US" sz="2100"/>
                        <a:t>NetCat</a:t>
                      </a:r>
                    </a:p>
                  </a:txBody>
                  <a:tcPr marL="104667" marR="104667" marT="52333" marB="52333"/>
                </a:tc>
                <a:tc>
                  <a:txBody>
                    <a:bodyPr/>
                    <a:lstStyle/>
                    <a:p>
                      <a:pPr algn="ctr"/>
                      <a:r>
                        <a:rPr lang="en-US" sz="2100" baseline="0"/>
                        <a:t>Screenshot</a:t>
                      </a:r>
                    </a:p>
                  </a:txBody>
                  <a:tcPr marL="104667" marR="104667" marT="52333" marB="52333"/>
                </a:tc>
                <a:tc>
                  <a:txBody>
                    <a:bodyPr/>
                    <a:lstStyle/>
                    <a:p>
                      <a:pPr algn="ctr"/>
                      <a:r>
                        <a:rPr lang="en-US" sz="2100"/>
                        <a:t>15</a:t>
                      </a:r>
                    </a:p>
                  </a:txBody>
                  <a:tcPr marL="104667" marR="104667" marT="52333" marB="52333"/>
                </a:tc>
                <a:extLst>
                  <a:ext uri="{0D108BD9-81ED-4DB2-BD59-A6C34878D82A}">
                    <a16:rowId xmlns:a16="http://schemas.microsoft.com/office/drawing/2014/main" val="560696783"/>
                  </a:ext>
                </a:extLst>
              </a:tr>
              <a:tr h="460534">
                <a:tc>
                  <a:txBody>
                    <a:bodyPr/>
                    <a:lstStyle/>
                    <a:p>
                      <a:r>
                        <a:rPr lang="en-US" sz="2100"/>
                        <a:t>Wireshark</a:t>
                      </a:r>
                    </a:p>
                  </a:txBody>
                  <a:tcPr marL="104667" marR="104667" marT="52333" marB="52333"/>
                </a:tc>
                <a:tc>
                  <a:txBody>
                    <a:bodyPr/>
                    <a:lstStyle/>
                    <a:p>
                      <a:pPr algn="ctr"/>
                      <a:r>
                        <a:rPr lang="en-US" sz="2100" baseline="0"/>
                        <a:t>Screenshot</a:t>
                      </a:r>
                    </a:p>
                  </a:txBody>
                  <a:tcPr marL="104667" marR="104667" marT="52333" marB="52333"/>
                </a:tc>
                <a:tc>
                  <a:txBody>
                    <a:bodyPr/>
                    <a:lstStyle/>
                    <a:p>
                      <a:pPr algn="ctr"/>
                      <a:r>
                        <a:rPr lang="en-US" sz="2100"/>
                        <a:t>15</a:t>
                      </a:r>
                    </a:p>
                  </a:txBody>
                  <a:tcPr marL="104667" marR="104667" marT="52333" marB="52333"/>
                </a:tc>
                <a:extLst>
                  <a:ext uri="{0D108BD9-81ED-4DB2-BD59-A6C34878D82A}">
                    <a16:rowId xmlns:a16="http://schemas.microsoft.com/office/drawing/2014/main" val="950608940"/>
                  </a:ext>
                </a:extLst>
              </a:tr>
              <a:tr h="460534">
                <a:tc>
                  <a:txBody>
                    <a:bodyPr/>
                    <a:lstStyle/>
                    <a:p>
                      <a:r>
                        <a:rPr lang="en-US" sz="2100"/>
                        <a:t>Nessus</a:t>
                      </a:r>
                    </a:p>
                  </a:txBody>
                  <a:tcPr marL="104667" marR="104667" marT="52333" marB="52333"/>
                </a:tc>
                <a:tc>
                  <a:txBody>
                    <a:bodyPr/>
                    <a:lstStyle/>
                    <a:p>
                      <a:pPr algn="ctr"/>
                      <a:r>
                        <a:rPr lang="en-US" sz="2100" baseline="0"/>
                        <a:t>Screenshot</a:t>
                      </a:r>
                    </a:p>
                  </a:txBody>
                  <a:tcPr marL="104667" marR="104667" marT="52333" marB="52333"/>
                </a:tc>
                <a:tc>
                  <a:txBody>
                    <a:bodyPr/>
                    <a:lstStyle/>
                    <a:p>
                      <a:pPr algn="ctr"/>
                      <a:r>
                        <a:rPr lang="en-US" sz="2100"/>
                        <a:t>15</a:t>
                      </a:r>
                    </a:p>
                  </a:txBody>
                  <a:tcPr marL="104667" marR="104667" marT="52333" marB="52333"/>
                </a:tc>
                <a:extLst>
                  <a:ext uri="{0D108BD9-81ED-4DB2-BD59-A6C34878D82A}">
                    <a16:rowId xmlns:a16="http://schemas.microsoft.com/office/drawing/2014/main" val="1951801851"/>
                  </a:ext>
                </a:extLst>
              </a:tr>
            </a:tbl>
          </a:graphicData>
        </a:graphic>
      </p:graphicFrame>
    </p:spTree>
    <p:extLst>
      <p:ext uri="{BB962C8B-B14F-4D97-AF65-F5344CB8AC3E}">
        <p14:creationId xmlns:p14="http://schemas.microsoft.com/office/powerpoint/2010/main" val="393266733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2B92A2-28CA-A822-0E30-BBA3C7BEFBAB}"/>
              </a:ext>
            </a:extLst>
          </p:cNvPr>
          <p:cNvSpPr>
            <a:spLocks noGrp="1"/>
          </p:cNvSpPr>
          <p:nvPr>
            <p:ph type="ctrTitle"/>
          </p:nvPr>
        </p:nvSpPr>
        <p:spPr>
          <a:xfrm>
            <a:off x="0" y="0"/>
            <a:ext cx="12192000" cy="2091447"/>
          </a:xfrm>
        </p:spPr>
        <p:txBody>
          <a:bodyPr/>
          <a:lstStyle/>
          <a:p>
            <a:r>
              <a:rPr lang="en-US" dirty="0"/>
              <a:t>INTRODUCTION </a:t>
            </a:r>
          </a:p>
        </p:txBody>
      </p:sp>
      <p:sp>
        <p:nvSpPr>
          <p:cNvPr id="5" name="Subtitle 4">
            <a:extLst>
              <a:ext uri="{FF2B5EF4-FFF2-40B4-BE49-F238E27FC236}">
                <a16:creationId xmlns:a16="http://schemas.microsoft.com/office/drawing/2014/main" id="{93DA31CE-7F9C-66FB-176A-F9694EF741E9}"/>
              </a:ext>
            </a:extLst>
          </p:cNvPr>
          <p:cNvSpPr>
            <a:spLocks noGrp="1"/>
          </p:cNvSpPr>
          <p:nvPr>
            <p:ph type="subTitle" idx="1"/>
          </p:nvPr>
        </p:nvSpPr>
        <p:spPr>
          <a:xfrm>
            <a:off x="0" y="2188723"/>
            <a:ext cx="12192000" cy="4669278"/>
          </a:xfrm>
        </p:spPr>
        <p:txBody>
          <a:bodyPr>
            <a:normAutofit/>
          </a:bodyPr>
          <a:lstStyle/>
          <a:p>
            <a:r>
              <a:rPr lang="en-US" sz="1200" dirty="0">
                <a:latin typeface="Roman times "/>
              </a:rPr>
              <a:t>IN This project you will see the steps and challenges I’ve faced through out this course. Furthermore, you’ll see my thought process and the new things I’ve learned or picked up along the way. This is the final project that’ll be done for this course enjoy!</a:t>
            </a:r>
          </a:p>
        </p:txBody>
      </p:sp>
    </p:spTree>
    <p:extLst>
      <p:ext uri="{BB962C8B-B14F-4D97-AF65-F5344CB8AC3E}">
        <p14:creationId xmlns:p14="http://schemas.microsoft.com/office/powerpoint/2010/main" val="50114531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003161" y="639193"/>
            <a:ext cx="2678858" cy="3573516"/>
          </a:xfrm>
        </p:spPr>
        <p:txBody>
          <a:bodyPr vert="horz" lIns="91440" tIns="45720" rIns="91440" bIns="45720" rtlCol="0" anchor="b">
            <a:normAutofit/>
          </a:bodyPr>
          <a:lstStyle/>
          <a:p>
            <a:pPr>
              <a:lnSpc>
                <a:spcPct val="90000"/>
              </a:lnSpc>
            </a:pPr>
            <a:r>
              <a:rPr lang="en-US" sz="5700" b="0" kern="1200">
                <a:solidFill>
                  <a:schemeClr val="tx1"/>
                </a:solidFill>
                <a:latin typeface="+mj-lt"/>
                <a:ea typeface="+mj-ea"/>
                <a:cs typeface="+mj-cs"/>
              </a:rPr>
              <a:t>Nmap</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003161" y="4631162"/>
            <a:ext cx="2678858" cy="1559327"/>
          </a:xfrm>
        </p:spPr>
        <p:txBody>
          <a:bodyPr vert="horz" lIns="91440" tIns="45720" rIns="91440" bIns="45720" rtlCol="0">
            <a:normAutofit/>
          </a:bodyPr>
          <a:lstStyle/>
          <a:p>
            <a:pPr>
              <a:lnSpc>
                <a:spcPct val="90000"/>
              </a:lnSpc>
              <a:spcBef>
                <a:spcPts val="1000"/>
              </a:spcBef>
            </a:pPr>
            <a:r>
              <a:rPr lang="en-US" sz="2000" kern="1200">
                <a:solidFill>
                  <a:schemeClr val="tx1"/>
                </a:solidFill>
                <a:latin typeface="+mn-lt"/>
                <a:ea typeface="+mn-ea"/>
                <a:cs typeface="+mn-cs"/>
              </a:rPr>
              <a:t>This screenshot should include the scan result showing both the Kali and Linux Server VMs.</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459"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2676D433-96B2-624C-9E1B-BDC8BD5C50A3}"/>
              </a:ext>
            </a:extLst>
          </p:cNvPr>
          <p:cNvPicPr>
            <a:picLocks noChangeAspect="1"/>
          </p:cNvPicPr>
          <p:nvPr/>
        </p:nvPicPr>
        <p:blipFill>
          <a:blip r:embed="rId2"/>
          <a:stretch>
            <a:fillRect/>
          </a:stretch>
        </p:blipFill>
        <p:spPr>
          <a:xfrm>
            <a:off x="5014722" y="1764941"/>
            <a:ext cx="5410962" cy="3300686"/>
          </a:xfrm>
          <a:prstGeom prst="rect">
            <a:avLst/>
          </a:prstGeom>
        </p:spPr>
      </p:pic>
    </p:spTree>
    <p:extLst>
      <p:ext uri="{BB962C8B-B14F-4D97-AF65-F5344CB8AC3E}">
        <p14:creationId xmlns:p14="http://schemas.microsoft.com/office/powerpoint/2010/main" val="393775006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003161" y="639193"/>
            <a:ext cx="2678858" cy="3573516"/>
          </a:xfrm>
        </p:spPr>
        <p:txBody>
          <a:bodyPr vert="horz" lIns="91440" tIns="45720" rIns="91440" bIns="45720" rtlCol="0" anchor="b">
            <a:normAutofit/>
          </a:bodyPr>
          <a:lstStyle/>
          <a:p>
            <a:pPr>
              <a:lnSpc>
                <a:spcPct val="90000"/>
              </a:lnSpc>
            </a:pPr>
            <a:r>
              <a:rPr lang="en-US" sz="5700" b="0" kern="1200">
                <a:solidFill>
                  <a:schemeClr val="tx1"/>
                </a:solidFill>
                <a:latin typeface="+mj-lt"/>
                <a:ea typeface="+mj-ea"/>
                <a:cs typeface="+mj-cs"/>
              </a:rPr>
              <a:t>NetCat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003161" y="4631162"/>
            <a:ext cx="2678858" cy="1559327"/>
          </a:xfrm>
        </p:spPr>
        <p:txBody>
          <a:bodyPr vert="horz" lIns="91440" tIns="45720" rIns="91440" bIns="45720" rtlCol="0">
            <a:normAutofit/>
          </a:bodyPr>
          <a:lstStyle/>
          <a:p>
            <a:pPr>
              <a:lnSpc>
                <a:spcPct val="90000"/>
              </a:lnSpc>
              <a:spcBef>
                <a:spcPts val="1000"/>
              </a:spcBef>
            </a:pPr>
            <a:r>
              <a:rPr lang="en-US" sz="2000" kern="1200">
                <a:solidFill>
                  <a:schemeClr val="tx1"/>
                </a:solidFill>
                <a:latin typeface="+mn-lt"/>
                <a:ea typeface="+mn-ea"/>
                <a:cs typeface="+mn-cs"/>
              </a:rPr>
              <a:t>This screenshot should include the scan result showing both the Kali and Linux Server VMs.</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459"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03360DF1-ADF7-AE19-CAC0-640611EF21DD}"/>
              </a:ext>
            </a:extLst>
          </p:cNvPr>
          <p:cNvPicPr>
            <a:picLocks noChangeAspect="1"/>
          </p:cNvPicPr>
          <p:nvPr/>
        </p:nvPicPr>
        <p:blipFill>
          <a:blip r:embed="rId2"/>
          <a:stretch>
            <a:fillRect/>
          </a:stretch>
        </p:blipFill>
        <p:spPr>
          <a:xfrm>
            <a:off x="5014722" y="1947561"/>
            <a:ext cx="5410962" cy="2935446"/>
          </a:xfrm>
          <a:prstGeom prst="rect">
            <a:avLst/>
          </a:prstGeom>
        </p:spPr>
      </p:pic>
    </p:spTree>
    <p:extLst>
      <p:ext uri="{BB962C8B-B14F-4D97-AF65-F5344CB8AC3E}">
        <p14:creationId xmlns:p14="http://schemas.microsoft.com/office/powerpoint/2010/main" val="100546222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5" name="Rectangle 24">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597016" y="905011"/>
            <a:ext cx="4589328" cy="1889135"/>
          </a:xfrm>
        </p:spPr>
        <p:txBody>
          <a:bodyPr vert="horz" lIns="91440" tIns="45720" rIns="91440" bIns="45720" rtlCol="0" anchor="b">
            <a:normAutofit/>
          </a:bodyPr>
          <a:lstStyle/>
          <a:p>
            <a:pPr>
              <a:lnSpc>
                <a:spcPct val="90000"/>
              </a:lnSpc>
            </a:pPr>
            <a:r>
              <a:rPr lang="en-US" sz="4800" b="0" kern="1200">
                <a:solidFill>
                  <a:schemeClr val="tx1"/>
                </a:solidFill>
                <a:latin typeface="+mj-lt"/>
                <a:ea typeface="+mj-ea"/>
                <a:cs typeface="+mj-cs"/>
              </a:rPr>
              <a:t>Wireshark</a:t>
            </a:r>
          </a:p>
        </p:txBody>
      </p:sp>
      <p:pic>
        <p:nvPicPr>
          <p:cNvPr id="4" name="Picture 3">
            <a:extLst>
              <a:ext uri="{FF2B5EF4-FFF2-40B4-BE49-F238E27FC236}">
                <a16:creationId xmlns:a16="http://schemas.microsoft.com/office/drawing/2014/main" id="{7F23DADF-2041-B4BC-63F1-28C225BAEAE9}"/>
              </a:ext>
            </a:extLst>
          </p:cNvPr>
          <p:cNvPicPr>
            <a:picLocks noChangeAspect="1"/>
          </p:cNvPicPr>
          <p:nvPr/>
        </p:nvPicPr>
        <p:blipFill>
          <a:blip r:embed="rId3"/>
          <a:stretch>
            <a:fillRect/>
          </a:stretch>
        </p:blipFill>
        <p:spPr>
          <a:xfrm>
            <a:off x="720807" y="950193"/>
            <a:ext cx="5468347" cy="4948854"/>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597016" y="2965592"/>
            <a:ext cx="4589328" cy="2987397"/>
          </a:xfrm>
        </p:spPr>
        <p:txBody>
          <a:bodyPr vert="horz" lIns="91440" tIns="45720" rIns="91440" bIns="45720" rtlCol="0">
            <a:normAutofit/>
          </a:bodyPr>
          <a:lstStyle/>
          <a:p>
            <a:pPr indent="-228600">
              <a:lnSpc>
                <a:spcPct val="90000"/>
              </a:lnSpc>
              <a:buFont typeface="Arial" panose="020B0604020202020204" pitchFamily="34" charset="0"/>
              <a:buChar char="•"/>
            </a:pPr>
            <a:r>
              <a:rPr lang="en-US" sz="1800"/>
              <a:t>This screenshot should include the Wireshark—Follow TCP Steam window showing the Telnet username and password.</a:t>
            </a:r>
          </a:p>
        </p:txBody>
      </p:sp>
    </p:spTree>
    <p:extLst>
      <p:ext uri="{BB962C8B-B14F-4D97-AF65-F5344CB8AC3E}">
        <p14:creationId xmlns:p14="http://schemas.microsoft.com/office/powerpoint/2010/main" val="38240650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239014" y="525982"/>
            <a:ext cx="4282983" cy="1200361"/>
          </a:xfrm>
        </p:spPr>
        <p:txBody>
          <a:bodyPr vert="horz" lIns="91440" tIns="45720" rIns="91440" bIns="45720" rtlCol="0" anchor="b">
            <a:normAutofit/>
          </a:bodyPr>
          <a:lstStyle/>
          <a:p>
            <a:pPr>
              <a:lnSpc>
                <a:spcPct val="90000"/>
              </a:lnSpc>
            </a:pPr>
            <a:r>
              <a:rPr lang="en-US" sz="3600" b="0" kern="1200">
                <a:solidFill>
                  <a:schemeClr val="tx1"/>
                </a:solidFill>
                <a:latin typeface="+mj-lt"/>
                <a:ea typeface="+mj-ea"/>
                <a:cs typeface="+mj-cs"/>
              </a:rPr>
              <a:t>Nessus</a:t>
            </a:r>
          </a:p>
        </p:txBody>
      </p:sp>
      <p:sp>
        <p:nvSpPr>
          <p:cNvPr id="21" name="Rectangle 2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1F8F7A0C-6178-2A1F-86E5-673E014D3F8C}"/>
              </a:ext>
            </a:extLst>
          </p:cNvPr>
          <p:cNvPicPr>
            <a:picLocks noChangeAspect="1"/>
          </p:cNvPicPr>
          <p:nvPr/>
        </p:nvPicPr>
        <p:blipFill>
          <a:blip r:embed="rId2"/>
          <a:stretch>
            <a:fillRect/>
          </a:stretch>
        </p:blipFill>
        <p:spPr>
          <a:xfrm>
            <a:off x="673854" y="650494"/>
            <a:ext cx="5432797" cy="5324142"/>
          </a:xfrm>
          <a:prstGeom prst="rect">
            <a:avLst/>
          </a:prstGeom>
        </p:spPr>
      </p:pic>
      <p:sp>
        <p:nvSpPr>
          <p:cNvPr id="25" name="Rectangle 2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239012" y="2031101"/>
            <a:ext cx="4282984" cy="3511943"/>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1800"/>
              <a:t>This screenshot should include the high-level view of the Nessus vulnerability scan report (showing categories of vulnerability in different colors).</a:t>
            </a:r>
          </a:p>
        </p:txBody>
      </p:sp>
      <p:sp>
        <p:nvSpPr>
          <p:cNvPr id="27" name="Rectangle 2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01286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44DD-5C4E-6147-A475-28B71EED7588}"/>
              </a:ext>
            </a:extLst>
          </p:cNvPr>
          <p:cNvSpPr>
            <a:spLocks noGrp="1"/>
          </p:cNvSpPr>
          <p:nvPr>
            <p:ph type="ctrTitle"/>
          </p:nvPr>
        </p:nvSpPr>
        <p:spPr>
          <a:xfrm>
            <a:off x="0" y="1"/>
            <a:ext cx="12192000" cy="2140772"/>
          </a:xfrm>
        </p:spPr>
        <p:txBody>
          <a:bodyPr/>
          <a:lstStyle/>
          <a:p>
            <a:pPr algn="l"/>
            <a:r>
              <a:rPr lang="en-US" dirty="0"/>
              <a:t>References </a:t>
            </a:r>
          </a:p>
        </p:txBody>
      </p:sp>
      <p:sp>
        <p:nvSpPr>
          <p:cNvPr id="3" name="Subtitle 2">
            <a:extLst>
              <a:ext uri="{FF2B5EF4-FFF2-40B4-BE49-F238E27FC236}">
                <a16:creationId xmlns:a16="http://schemas.microsoft.com/office/drawing/2014/main" id="{F28CFB94-6419-E552-FFB9-4F7DB818AFAA}"/>
              </a:ext>
            </a:extLst>
          </p:cNvPr>
          <p:cNvSpPr>
            <a:spLocks noGrp="1"/>
          </p:cNvSpPr>
          <p:nvPr>
            <p:ph type="subTitle" idx="1"/>
          </p:nvPr>
        </p:nvSpPr>
        <p:spPr>
          <a:xfrm>
            <a:off x="-1" y="1526651"/>
            <a:ext cx="12191999" cy="5331350"/>
          </a:xfrm>
        </p:spPr>
        <p:txBody>
          <a:bodyPr>
            <a:normAutofit/>
          </a:bodyPr>
          <a:lstStyle/>
          <a:p>
            <a:pPr marL="457200" indent="-457200" algn="l">
              <a:buFont typeface="Arial" panose="020B0604020202020204" pitchFamily="34" charset="0"/>
              <a:buChar char="•"/>
            </a:pPr>
            <a:r>
              <a:rPr lang="en-US" sz="2000" dirty="0">
                <a:hlinkClick r:id="rId2"/>
              </a:rPr>
              <a:t>How To Become an Electrical Engineering Technician (A Step by Step Guide) (owlguru.com)</a:t>
            </a:r>
            <a:endParaRPr lang="en-US" sz="2000" dirty="0"/>
          </a:p>
          <a:p>
            <a:pPr marL="457200" indent="-457200" algn="l">
              <a:buFont typeface="Arial" panose="020B0604020202020204" pitchFamily="34" charset="0"/>
              <a:buChar char="•"/>
            </a:pPr>
            <a:endParaRPr lang="en-US" sz="2000" dirty="0"/>
          </a:p>
          <a:p>
            <a:pPr marL="457200" indent="-457200" algn="l">
              <a:buFont typeface="Arial" panose="020B0604020202020204" pitchFamily="34" charset="0"/>
              <a:buChar char="•"/>
            </a:pPr>
            <a:r>
              <a:rPr lang="en-US" sz="2000" dirty="0">
                <a:hlinkClick r:id="rId3"/>
              </a:rPr>
              <a:t>What Is an Electrical Engineering Technician? (With Duties) | Indeed.com</a:t>
            </a:r>
            <a:endParaRPr lang="en-US" sz="2000" dirty="0"/>
          </a:p>
          <a:p>
            <a:pPr algn="l"/>
            <a:endParaRPr lang="en-US" sz="2000" dirty="0">
              <a:solidFill>
                <a:schemeClr val="tx1"/>
              </a:solidFill>
            </a:endParaRPr>
          </a:p>
        </p:txBody>
      </p:sp>
    </p:spTree>
    <p:extLst>
      <p:ext uri="{BB962C8B-B14F-4D97-AF65-F5344CB8AC3E}">
        <p14:creationId xmlns:p14="http://schemas.microsoft.com/office/powerpoint/2010/main" val="352228241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035F-D5A2-9620-5A98-99A5F3415DB2}"/>
              </a:ext>
            </a:extLst>
          </p:cNvPr>
          <p:cNvSpPr>
            <a:spLocks noGrp="1"/>
          </p:cNvSpPr>
          <p:nvPr>
            <p:ph type="ctrTitle"/>
          </p:nvPr>
        </p:nvSpPr>
        <p:spPr>
          <a:xfrm>
            <a:off x="0" y="1"/>
            <a:ext cx="12192000" cy="2289976"/>
          </a:xfrm>
        </p:spPr>
        <p:txBody>
          <a:bodyPr/>
          <a:lstStyle/>
          <a:p>
            <a:r>
              <a:rPr lang="en-US" dirty="0"/>
              <a:t>CONCLUSION </a:t>
            </a:r>
          </a:p>
        </p:txBody>
      </p:sp>
      <p:sp>
        <p:nvSpPr>
          <p:cNvPr id="3" name="Subtitle 2">
            <a:extLst>
              <a:ext uri="{FF2B5EF4-FFF2-40B4-BE49-F238E27FC236}">
                <a16:creationId xmlns:a16="http://schemas.microsoft.com/office/drawing/2014/main" id="{E03EBF5F-3EC0-A58D-5BEF-AABE8FE5A702}"/>
              </a:ext>
            </a:extLst>
          </p:cNvPr>
          <p:cNvSpPr>
            <a:spLocks noGrp="1"/>
          </p:cNvSpPr>
          <p:nvPr>
            <p:ph type="subTitle" idx="1"/>
          </p:nvPr>
        </p:nvSpPr>
        <p:spPr>
          <a:xfrm>
            <a:off x="0" y="2289977"/>
            <a:ext cx="12192000" cy="4568023"/>
          </a:xfrm>
        </p:spPr>
        <p:txBody>
          <a:bodyPr>
            <a:normAutofit/>
          </a:bodyPr>
          <a:lstStyle/>
          <a:p>
            <a:pPr algn="l"/>
            <a:r>
              <a:rPr lang="en-US" sz="1200" dirty="0">
                <a:solidFill>
                  <a:schemeClr val="tx1"/>
                </a:solidFill>
                <a:latin typeface="Roman times "/>
              </a:rPr>
              <a:t>In conclusion I learned how to:</a:t>
            </a:r>
            <a:endParaRPr lang="en-US" sz="1200" b="0" i="0" dirty="0">
              <a:solidFill>
                <a:srgbClr val="050505"/>
              </a:solidFill>
              <a:effectLst/>
              <a:latin typeface="Roman times "/>
            </a:endParaRPr>
          </a:p>
          <a:p>
            <a:pPr algn="l">
              <a:buFont typeface="Arial" panose="020B0604020202020204" pitchFamily="34" charset="0"/>
              <a:buChar char="•"/>
            </a:pPr>
            <a:r>
              <a:rPr lang="en-US" sz="1200" b="0" i="0" dirty="0">
                <a:solidFill>
                  <a:srgbClr val="050505"/>
                </a:solidFill>
                <a:effectLst/>
                <a:latin typeface="Roman times "/>
              </a:rPr>
              <a:t>Identify social engineering attacks.</a:t>
            </a:r>
          </a:p>
          <a:p>
            <a:pPr algn="l">
              <a:buFont typeface="Arial" panose="020B0604020202020204" pitchFamily="34" charset="0"/>
              <a:buChar char="•"/>
            </a:pPr>
            <a:r>
              <a:rPr lang="en-US" sz="1200" b="0" i="0" dirty="0">
                <a:solidFill>
                  <a:srgbClr val="050505"/>
                </a:solidFill>
                <a:effectLst/>
                <a:latin typeface="Roman times "/>
              </a:rPr>
              <a:t>Differentiate cryptographic algorithms and their applications.</a:t>
            </a:r>
          </a:p>
          <a:p>
            <a:pPr algn="l">
              <a:buFont typeface="Arial" panose="020B0604020202020204" pitchFamily="34" charset="0"/>
              <a:buChar char="•"/>
            </a:pPr>
            <a:r>
              <a:rPr lang="en-US" sz="1200" b="0" i="0" dirty="0">
                <a:solidFill>
                  <a:srgbClr val="050505"/>
                </a:solidFill>
                <a:effectLst/>
                <a:latin typeface="Roman times "/>
              </a:rPr>
              <a:t>Survey network security devices and protocols.</a:t>
            </a:r>
          </a:p>
          <a:p>
            <a:pPr algn="l">
              <a:buFont typeface="Arial" panose="020B0604020202020204" pitchFamily="34" charset="0"/>
              <a:buChar char="•"/>
            </a:pPr>
            <a:r>
              <a:rPr lang="en-US" sz="1200" b="0" i="0" dirty="0">
                <a:solidFill>
                  <a:srgbClr val="050505"/>
                </a:solidFill>
                <a:effectLst/>
                <a:latin typeface="Roman times "/>
              </a:rPr>
              <a:t>Explain wireless network security solutions.</a:t>
            </a:r>
          </a:p>
          <a:p>
            <a:pPr algn="l">
              <a:buFont typeface="Arial" panose="020B0604020202020204" pitchFamily="34" charset="0"/>
              <a:buChar char="•"/>
            </a:pPr>
            <a:r>
              <a:rPr lang="en-US" sz="1200" b="0" i="0" dirty="0">
                <a:solidFill>
                  <a:srgbClr val="050505"/>
                </a:solidFill>
                <a:effectLst/>
                <a:latin typeface="Roman times "/>
              </a:rPr>
              <a:t>Interpret application security, device security, and physical security.</a:t>
            </a:r>
          </a:p>
          <a:p>
            <a:pPr algn="l">
              <a:buFont typeface="Arial" panose="020B0604020202020204" pitchFamily="34" charset="0"/>
              <a:buChar char="•"/>
            </a:pPr>
            <a:r>
              <a:rPr lang="en-US" sz="1200" b="0" i="0" dirty="0">
                <a:solidFill>
                  <a:srgbClr val="050505"/>
                </a:solidFill>
                <a:effectLst/>
                <a:latin typeface="Roman times "/>
              </a:rPr>
              <a:t>Examine authentication and access control techniques.</a:t>
            </a:r>
          </a:p>
          <a:p>
            <a:pPr algn="l">
              <a:buFont typeface="Arial" panose="020B0604020202020204" pitchFamily="34" charset="0"/>
              <a:buChar char="•"/>
            </a:pPr>
            <a:r>
              <a:rPr lang="en-US" sz="1200" b="0" i="0" dirty="0">
                <a:solidFill>
                  <a:srgbClr val="050505"/>
                </a:solidFill>
                <a:effectLst/>
                <a:latin typeface="Roman times "/>
              </a:rPr>
              <a:t>Assess business continuity and risk management strategies.</a:t>
            </a:r>
          </a:p>
          <a:p>
            <a:pPr algn="l">
              <a:buFont typeface="Arial" panose="020B0604020202020204" pitchFamily="34" charset="0"/>
              <a:buChar char="•"/>
            </a:pPr>
            <a:r>
              <a:rPr lang="en-US" sz="1200" b="0" i="0" dirty="0">
                <a:solidFill>
                  <a:srgbClr val="050505"/>
                </a:solidFill>
                <a:effectLst/>
                <a:latin typeface="Roman times "/>
              </a:rPr>
              <a:t>Explore the evolving job market in the digitized world.</a:t>
            </a:r>
          </a:p>
          <a:p>
            <a:pPr algn="l">
              <a:buFont typeface="Arial" panose="020B0604020202020204" pitchFamily="34" charset="0"/>
              <a:buChar char="•"/>
            </a:pPr>
            <a:r>
              <a:rPr lang="en-US" sz="1200" b="0" i="0" dirty="0">
                <a:solidFill>
                  <a:srgbClr val="050505"/>
                </a:solidFill>
                <a:effectLst/>
                <a:latin typeface="Roman times "/>
              </a:rPr>
              <a:t>Produce a secure network.</a:t>
            </a:r>
          </a:p>
          <a:p>
            <a:pPr algn="l"/>
            <a:r>
              <a:rPr lang="en-US" sz="1200" dirty="0">
                <a:solidFill>
                  <a:schemeClr val="tx1"/>
                </a:solidFill>
              </a:rPr>
              <a:t> This has been a great and important lesson for me in boosting my knowledge and expand my horizon even more in my career path for engineering.</a:t>
            </a:r>
          </a:p>
        </p:txBody>
      </p:sp>
    </p:spTree>
    <p:extLst>
      <p:ext uri="{BB962C8B-B14F-4D97-AF65-F5344CB8AC3E}">
        <p14:creationId xmlns:p14="http://schemas.microsoft.com/office/powerpoint/2010/main" val="3421870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02E6-8DA6-DD41-A6D5-51401BBDA2C1}"/>
              </a:ext>
            </a:extLst>
          </p:cNvPr>
          <p:cNvSpPr>
            <a:spLocks noGrp="1"/>
          </p:cNvSpPr>
          <p:nvPr>
            <p:ph type="ctrTitle"/>
          </p:nvPr>
        </p:nvSpPr>
        <p:spPr>
          <a:xfrm>
            <a:off x="0" y="1"/>
            <a:ext cx="12192000" cy="2019630"/>
          </a:xfrm>
        </p:spPr>
        <p:txBody>
          <a:bodyPr/>
          <a:lstStyle/>
          <a:p>
            <a:r>
              <a:rPr lang="en-US" dirty="0"/>
              <a:t>Career Skill</a:t>
            </a:r>
          </a:p>
        </p:txBody>
      </p:sp>
      <p:sp>
        <p:nvSpPr>
          <p:cNvPr id="3" name="Subtitle 2">
            <a:extLst>
              <a:ext uri="{FF2B5EF4-FFF2-40B4-BE49-F238E27FC236}">
                <a16:creationId xmlns:a16="http://schemas.microsoft.com/office/drawing/2014/main" id="{EF54BB88-40AB-1EE8-27EF-07D98FC3BB62}"/>
              </a:ext>
            </a:extLst>
          </p:cNvPr>
          <p:cNvSpPr>
            <a:spLocks noGrp="1"/>
          </p:cNvSpPr>
          <p:nvPr>
            <p:ph type="subTitle" idx="1"/>
          </p:nvPr>
        </p:nvSpPr>
        <p:spPr>
          <a:xfrm>
            <a:off x="0" y="1542553"/>
            <a:ext cx="12192000" cy="5315447"/>
          </a:xfrm>
        </p:spPr>
        <p:txBody>
          <a:bodyPr>
            <a:normAutofit/>
          </a:bodyPr>
          <a:lstStyle/>
          <a:p>
            <a:pPr algn="l"/>
            <a:r>
              <a:rPr lang="en-US" sz="1600" dirty="0">
                <a:solidFill>
                  <a:schemeClr val="tx1"/>
                </a:solidFill>
                <a:latin typeface="+mj-lt"/>
              </a:rPr>
              <a:t>For my Career path “Electrical Engineering “ these are the requirements:</a:t>
            </a:r>
          </a:p>
          <a:p>
            <a:pPr algn="l"/>
            <a:r>
              <a:rPr lang="en-US" sz="1600" dirty="0">
                <a:solidFill>
                  <a:schemeClr val="tx1"/>
                </a:solidFill>
                <a:latin typeface="+mj-lt"/>
              </a:rPr>
              <a:t>Skills:</a:t>
            </a:r>
          </a:p>
          <a:p>
            <a:pPr algn="l"/>
            <a:endParaRPr lang="en-US" sz="1600" dirty="0">
              <a:solidFill>
                <a:schemeClr val="tx1"/>
              </a:solidFill>
              <a:latin typeface="+mj-lt"/>
            </a:endParaRPr>
          </a:p>
          <a:p>
            <a:pPr algn="l"/>
            <a:endParaRPr lang="en-US" sz="1600" dirty="0">
              <a:solidFill>
                <a:schemeClr val="tx1"/>
              </a:solidFill>
              <a:latin typeface="+mj-lt"/>
            </a:endParaRPr>
          </a:p>
          <a:p>
            <a:pPr algn="l"/>
            <a:endParaRPr lang="en-US" sz="1600" dirty="0">
              <a:solidFill>
                <a:schemeClr val="tx1"/>
              </a:solidFill>
              <a:latin typeface="+mj-lt"/>
            </a:endParaRPr>
          </a:p>
          <a:p>
            <a:pPr algn="l"/>
            <a:endParaRPr lang="en-US" sz="1600" dirty="0">
              <a:solidFill>
                <a:schemeClr val="tx1"/>
              </a:solidFill>
              <a:latin typeface="+mj-lt"/>
            </a:endParaRPr>
          </a:p>
          <a:p>
            <a:pPr algn="l"/>
            <a:endParaRPr lang="en-US" sz="1600" dirty="0">
              <a:solidFill>
                <a:schemeClr val="tx1"/>
              </a:solidFill>
              <a:latin typeface="+mj-lt"/>
            </a:endParaRPr>
          </a:p>
          <a:p>
            <a:pPr algn="l"/>
            <a:endParaRPr lang="en-US" sz="1600" dirty="0">
              <a:solidFill>
                <a:schemeClr val="tx1"/>
              </a:solidFill>
              <a:latin typeface="+mj-lt"/>
            </a:endParaRPr>
          </a:p>
          <a:p>
            <a:pPr algn="l"/>
            <a:endParaRPr lang="en-US" sz="1600" dirty="0">
              <a:solidFill>
                <a:schemeClr val="tx1"/>
              </a:solidFill>
              <a:latin typeface="+mj-lt"/>
            </a:endParaRPr>
          </a:p>
          <a:p>
            <a:pPr algn="l"/>
            <a:r>
              <a:rPr lang="en-US" sz="1600" dirty="0">
                <a:solidFill>
                  <a:schemeClr val="tx1"/>
                </a:solidFill>
                <a:latin typeface="+mj-lt"/>
              </a:rPr>
              <a:t>Knowledge skills:</a:t>
            </a:r>
          </a:p>
          <a:p>
            <a:pPr algn="l"/>
            <a:endParaRPr lang="en-US" sz="1600" dirty="0">
              <a:solidFill>
                <a:schemeClr val="tx1"/>
              </a:solidFill>
              <a:latin typeface="+mj-lt"/>
            </a:endParaRPr>
          </a:p>
          <a:p>
            <a:pPr algn="l"/>
            <a:endParaRPr lang="en-US" sz="1600" dirty="0">
              <a:solidFill>
                <a:schemeClr val="tx1"/>
              </a:solidFill>
              <a:latin typeface="+mj-lt"/>
            </a:endParaRPr>
          </a:p>
        </p:txBody>
      </p:sp>
      <p:graphicFrame>
        <p:nvGraphicFramePr>
          <p:cNvPr id="4" name="Table 3">
            <a:extLst>
              <a:ext uri="{FF2B5EF4-FFF2-40B4-BE49-F238E27FC236}">
                <a16:creationId xmlns:a16="http://schemas.microsoft.com/office/drawing/2014/main" id="{A76E4FED-3475-EB8E-7599-87B3FAE90883}"/>
              </a:ext>
            </a:extLst>
          </p:cNvPr>
          <p:cNvGraphicFramePr>
            <a:graphicFrameLocks noGrp="1"/>
          </p:cNvGraphicFramePr>
          <p:nvPr>
            <p:extLst>
              <p:ext uri="{D42A27DB-BD31-4B8C-83A1-F6EECF244321}">
                <p14:modId xmlns:p14="http://schemas.microsoft.com/office/powerpoint/2010/main" val="1734755149"/>
              </p:ext>
            </p:extLst>
          </p:nvPr>
        </p:nvGraphicFramePr>
        <p:xfrm>
          <a:off x="0" y="2162756"/>
          <a:ext cx="12192000" cy="1828800"/>
        </p:xfrm>
        <a:graphic>
          <a:graphicData uri="http://schemas.openxmlformats.org/drawingml/2006/table">
            <a:tbl>
              <a:tblPr/>
              <a:tblGrid>
                <a:gridCol w="6062374">
                  <a:extLst>
                    <a:ext uri="{9D8B030D-6E8A-4147-A177-3AD203B41FA5}">
                      <a16:colId xmlns:a16="http://schemas.microsoft.com/office/drawing/2014/main" val="2952496712"/>
                    </a:ext>
                  </a:extLst>
                </a:gridCol>
                <a:gridCol w="6129626">
                  <a:extLst>
                    <a:ext uri="{9D8B030D-6E8A-4147-A177-3AD203B41FA5}">
                      <a16:colId xmlns:a16="http://schemas.microsoft.com/office/drawing/2014/main" val="1280768998"/>
                    </a:ext>
                  </a:extLst>
                </a:gridCol>
              </a:tblGrid>
              <a:tr h="365760">
                <a:tc>
                  <a:txBody>
                    <a:bodyPr/>
                    <a:lstStyle/>
                    <a:p>
                      <a:pPr algn="l" fontAlgn="ctr"/>
                      <a:r>
                        <a:rPr lang="en-US" dirty="0">
                          <a:effectLst/>
                        </a:rPr>
                        <a:t>1.</a:t>
                      </a:r>
                    </a:p>
                  </a:txBody>
                  <a:tcPr anchor="ctr">
                    <a:lnL>
                      <a:noFill/>
                    </a:lnL>
                    <a:lnR>
                      <a:noFill/>
                    </a:lnR>
                    <a:lnT>
                      <a:noFill/>
                    </a:lnT>
                    <a:lnB w="7620" cap="flat" cmpd="sng" algn="ctr">
                      <a:solidFill>
                        <a:srgbClr val="D0D0D0"/>
                      </a:solidFill>
                      <a:prstDash val="solid"/>
                      <a:round/>
                      <a:headEnd type="none" w="med" len="med"/>
                      <a:tailEnd type="none" w="med" len="med"/>
                    </a:lnB>
                    <a:solidFill>
                      <a:srgbClr val="FFFFFF"/>
                    </a:solidFill>
                  </a:tcPr>
                </a:tc>
                <a:tc>
                  <a:txBody>
                    <a:bodyPr/>
                    <a:lstStyle/>
                    <a:p>
                      <a:pPr algn="l" fontAlgn="ctr"/>
                      <a:r>
                        <a:rPr lang="en-US" dirty="0">
                          <a:effectLst/>
                        </a:rPr>
                        <a:t> Critical Thinking</a:t>
                      </a:r>
                      <a:r>
                        <a:rPr lang="en-US" u="none" strike="noStrike" dirty="0">
                          <a:solidFill>
                            <a:srgbClr val="0369B7"/>
                          </a:solidFill>
                          <a:effectLst/>
                        </a:rPr>
                        <a:t> </a:t>
                      </a:r>
                      <a:endParaRPr lang="en-US" dirty="0">
                        <a:effectLst/>
                      </a:endParaRPr>
                    </a:p>
                  </a:txBody>
                  <a:tcPr anchor="ctr">
                    <a:lnL>
                      <a:noFill/>
                    </a:lnL>
                    <a:lnR>
                      <a:noFill/>
                    </a:lnR>
                    <a:lnT>
                      <a:noFill/>
                    </a:lnT>
                    <a:lnB w="7620" cap="flat" cmpd="sng" algn="ctr">
                      <a:solidFill>
                        <a:srgbClr val="D0D0D0"/>
                      </a:solidFill>
                      <a:prstDash val="solid"/>
                      <a:round/>
                      <a:headEnd type="none" w="med" len="med"/>
                      <a:tailEnd type="none" w="med" len="med"/>
                    </a:lnB>
                    <a:solidFill>
                      <a:srgbClr val="FFFFFF"/>
                    </a:solidFill>
                  </a:tcPr>
                </a:tc>
                <a:extLst>
                  <a:ext uri="{0D108BD9-81ED-4DB2-BD59-A6C34878D82A}">
                    <a16:rowId xmlns:a16="http://schemas.microsoft.com/office/drawing/2014/main" val="2640192607"/>
                  </a:ext>
                </a:extLst>
              </a:tr>
              <a:tr h="365760">
                <a:tc>
                  <a:txBody>
                    <a:bodyPr/>
                    <a:lstStyle/>
                    <a:p>
                      <a:pPr algn="l" fontAlgn="ctr"/>
                      <a:r>
                        <a:rPr lang="en-US" dirty="0">
                          <a:effectLst/>
                        </a:rPr>
                        <a:t>2.</a:t>
                      </a:r>
                    </a:p>
                  </a:txBody>
                  <a:tcPr anchor="ctr">
                    <a:lnL>
                      <a:noFill/>
                    </a:lnL>
                    <a:lnR>
                      <a:noFill/>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tc>
                  <a:txBody>
                    <a:bodyPr/>
                    <a:lstStyle/>
                    <a:p>
                      <a:pPr algn="l" fontAlgn="ctr"/>
                      <a:r>
                        <a:rPr lang="en-US" dirty="0">
                          <a:effectLst/>
                        </a:rPr>
                        <a:t>Reading Comprehension</a:t>
                      </a:r>
                    </a:p>
                  </a:txBody>
                  <a:tcPr anchor="ctr">
                    <a:lnL>
                      <a:noFill/>
                    </a:lnL>
                    <a:lnR>
                      <a:noFill/>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extLst>
                  <a:ext uri="{0D108BD9-81ED-4DB2-BD59-A6C34878D82A}">
                    <a16:rowId xmlns:a16="http://schemas.microsoft.com/office/drawing/2014/main" val="559659071"/>
                  </a:ext>
                </a:extLst>
              </a:tr>
              <a:tr h="365760">
                <a:tc>
                  <a:txBody>
                    <a:bodyPr/>
                    <a:lstStyle/>
                    <a:p>
                      <a:pPr algn="l" fontAlgn="ctr"/>
                      <a:r>
                        <a:rPr lang="en-US">
                          <a:effectLst/>
                        </a:rPr>
                        <a:t>3.</a:t>
                      </a:r>
                    </a:p>
                  </a:txBody>
                  <a:tcPr anchor="ctr">
                    <a:lnL>
                      <a:noFill/>
                    </a:lnL>
                    <a:lnR>
                      <a:noFill/>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tc>
                  <a:txBody>
                    <a:bodyPr/>
                    <a:lstStyle/>
                    <a:p>
                      <a:pPr algn="l" fontAlgn="ctr"/>
                      <a:r>
                        <a:rPr lang="en-US" dirty="0">
                          <a:effectLst/>
                        </a:rPr>
                        <a:t>Active Listening</a:t>
                      </a:r>
                    </a:p>
                  </a:txBody>
                  <a:tcPr anchor="ctr">
                    <a:lnL>
                      <a:noFill/>
                    </a:lnL>
                    <a:lnR>
                      <a:noFill/>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extLst>
                  <a:ext uri="{0D108BD9-81ED-4DB2-BD59-A6C34878D82A}">
                    <a16:rowId xmlns:a16="http://schemas.microsoft.com/office/drawing/2014/main" val="850048766"/>
                  </a:ext>
                </a:extLst>
              </a:tr>
              <a:tr h="365760">
                <a:tc>
                  <a:txBody>
                    <a:bodyPr/>
                    <a:lstStyle/>
                    <a:p>
                      <a:pPr algn="l" fontAlgn="ctr"/>
                      <a:r>
                        <a:rPr lang="en-US">
                          <a:effectLst/>
                        </a:rPr>
                        <a:t>4.</a:t>
                      </a:r>
                    </a:p>
                  </a:txBody>
                  <a:tcPr anchor="ctr">
                    <a:lnL>
                      <a:noFill/>
                    </a:lnL>
                    <a:lnR>
                      <a:noFill/>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tc>
                  <a:txBody>
                    <a:bodyPr/>
                    <a:lstStyle/>
                    <a:p>
                      <a:pPr algn="l" fontAlgn="ctr"/>
                      <a:r>
                        <a:rPr lang="en-US" dirty="0">
                          <a:effectLst/>
                        </a:rPr>
                        <a:t>Complex Problem Solving</a:t>
                      </a:r>
                    </a:p>
                  </a:txBody>
                  <a:tcPr anchor="ctr">
                    <a:lnL>
                      <a:noFill/>
                    </a:lnL>
                    <a:lnR>
                      <a:noFill/>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extLst>
                  <a:ext uri="{0D108BD9-81ED-4DB2-BD59-A6C34878D82A}">
                    <a16:rowId xmlns:a16="http://schemas.microsoft.com/office/drawing/2014/main" val="583280943"/>
                  </a:ext>
                </a:extLst>
              </a:tr>
              <a:tr h="365760">
                <a:tc>
                  <a:txBody>
                    <a:bodyPr/>
                    <a:lstStyle/>
                    <a:p>
                      <a:pPr algn="l" fontAlgn="ctr"/>
                      <a:r>
                        <a:rPr lang="en-US" dirty="0">
                          <a:effectLst/>
                        </a:rPr>
                        <a:t>5.</a:t>
                      </a:r>
                    </a:p>
                  </a:txBody>
                  <a:tcPr anchor="ctr">
                    <a:lnL>
                      <a:noFill/>
                    </a:lnL>
                    <a:lnR>
                      <a:noFill/>
                    </a:lnR>
                    <a:lnT w="7620" cap="flat" cmpd="sng" algn="ctr">
                      <a:solidFill>
                        <a:srgbClr val="D0D0D0"/>
                      </a:solidFill>
                      <a:prstDash val="solid"/>
                      <a:round/>
                      <a:headEnd type="none" w="med" len="med"/>
                      <a:tailEnd type="none" w="med" len="med"/>
                    </a:lnT>
                    <a:lnB>
                      <a:noFill/>
                    </a:lnB>
                    <a:solidFill>
                      <a:srgbClr val="FFFFFF"/>
                    </a:solidFill>
                  </a:tcPr>
                </a:tc>
                <a:tc>
                  <a:txBody>
                    <a:bodyPr/>
                    <a:lstStyle/>
                    <a:p>
                      <a:pPr algn="l" fontAlgn="ctr"/>
                      <a:r>
                        <a:rPr lang="en-US" dirty="0">
                          <a:effectLst/>
                        </a:rPr>
                        <a:t>Monitoring</a:t>
                      </a:r>
                    </a:p>
                  </a:txBody>
                  <a:tcPr anchor="ctr">
                    <a:lnL>
                      <a:noFill/>
                    </a:lnL>
                    <a:lnR>
                      <a:noFill/>
                    </a:lnR>
                    <a:lnT w="7620" cap="flat" cmpd="sng" algn="ctr">
                      <a:solidFill>
                        <a:srgbClr val="D0D0D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47325725"/>
                  </a:ext>
                </a:extLst>
              </a:tr>
            </a:tbl>
          </a:graphicData>
        </a:graphic>
      </p:graphicFrame>
      <p:graphicFrame>
        <p:nvGraphicFramePr>
          <p:cNvPr id="5" name="Table 4">
            <a:extLst>
              <a:ext uri="{FF2B5EF4-FFF2-40B4-BE49-F238E27FC236}">
                <a16:creationId xmlns:a16="http://schemas.microsoft.com/office/drawing/2014/main" id="{16BC838B-A7AB-27E3-64B9-C1B5DA066EE5}"/>
              </a:ext>
            </a:extLst>
          </p:cNvPr>
          <p:cNvGraphicFramePr>
            <a:graphicFrameLocks noGrp="1"/>
          </p:cNvGraphicFramePr>
          <p:nvPr>
            <p:extLst>
              <p:ext uri="{D42A27DB-BD31-4B8C-83A1-F6EECF244321}">
                <p14:modId xmlns:p14="http://schemas.microsoft.com/office/powerpoint/2010/main" val="3604873461"/>
              </p:ext>
            </p:extLst>
          </p:nvPr>
        </p:nvGraphicFramePr>
        <p:xfrm>
          <a:off x="58310" y="4571999"/>
          <a:ext cx="12133690" cy="2210465"/>
        </p:xfrm>
        <a:graphic>
          <a:graphicData uri="http://schemas.openxmlformats.org/drawingml/2006/table">
            <a:tbl>
              <a:tblPr/>
              <a:tblGrid>
                <a:gridCol w="6066845">
                  <a:extLst>
                    <a:ext uri="{9D8B030D-6E8A-4147-A177-3AD203B41FA5}">
                      <a16:colId xmlns:a16="http://schemas.microsoft.com/office/drawing/2014/main" val="2764775298"/>
                    </a:ext>
                  </a:extLst>
                </a:gridCol>
                <a:gridCol w="6066845">
                  <a:extLst>
                    <a:ext uri="{9D8B030D-6E8A-4147-A177-3AD203B41FA5}">
                      <a16:colId xmlns:a16="http://schemas.microsoft.com/office/drawing/2014/main" val="3932639439"/>
                    </a:ext>
                  </a:extLst>
                </a:gridCol>
              </a:tblGrid>
              <a:tr h="442093">
                <a:tc>
                  <a:txBody>
                    <a:bodyPr/>
                    <a:lstStyle/>
                    <a:p>
                      <a:pPr algn="l" fontAlgn="ctr"/>
                      <a:r>
                        <a:rPr lang="en-US" dirty="0">
                          <a:effectLst/>
                        </a:rPr>
                        <a:t>1.</a:t>
                      </a:r>
                    </a:p>
                  </a:txBody>
                  <a:tcPr anchor="ctr">
                    <a:lnL>
                      <a:noFill/>
                    </a:lnL>
                    <a:lnR>
                      <a:noFill/>
                    </a:lnR>
                    <a:lnT>
                      <a:noFill/>
                    </a:lnT>
                    <a:lnB w="7620" cap="flat" cmpd="sng" algn="ctr">
                      <a:solidFill>
                        <a:srgbClr val="D0D0D0"/>
                      </a:solidFill>
                      <a:prstDash val="solid"/>
                      <a:round/>
                      <a:headEnd type="none" w="med" len="med"/>
                      <a:tailEnd type="none" w="med" len="med"/>
                    </a:lnB>
                    <a:solidFill>
                      <a:srgbClr val="FFFFFF"/>
                    </a:solidFill>
                  </a:tcPr>
                </a:tc>
                <a:tc>
                  <a:txBody>
                    <a:bodyPr/>
                    <a:lstStyle/>
                    <a:p>
                      <a:pPr algn="l" fontAlgn="ctr"/>
                      <a:r>
                        <a:rPr lang="en-US" dirty="0">
                          <a:effectLst/>
                        </a:rPr>
                        <a:t> Computers and Electronics</a:t>
                      </a:r>
                    </a:p>
                  </a:txBody>
                  <a:tcPr anchor="ctr">
                    <a:lnL>
                      <a:noFill/>
                    </a:lnL>
                    <a:lnR>
                      <a:noFill/>
                    </a:lnR>
                    <a:lnT>
                      <a:noFill/>
                    </a:lnT>
                    <a:lnB w="7620" cap="flat" cmpd="sng" algn="ctr">
                      <a:solidFill>
                        <a:srgbClr val="D0D0D0"/>
                      </a:solidFill>
                      <a:prstDash val="solid"/>
                      <a:round/>
                      <a:headEnd type="none" w="med" len="med"/>
                      <a:tailEnd type="none" w="med" len="med"/>
                    </a:lnB>
                    <a:solidFill>
                      <a:srgbClr val="FFFFFF"/>
                    </a:solidFill>
                  </a:tcPr>
                </a:tc>
                <a:extLst>
                  <a:ext uri="{0D108BD9-81ED-4DB2-BD59-A6C34878D82A}">
                    <a16:rowId xmlns:a16="http://schemas.microsoft.com/office/drawing/2014/main" val="2636159731"/>
                  </a:ext>
                </a:extLst>
              </a:tr>
              <a:tr h="442093">
                <a:tc>
                  <a:txBody>
                    <a:bodyPr/>
                    <a:lstStyle/>
                    <a:p>
                      <a:pPr algn="l" fontAlgn="ctr"/>
                      <a:r>
                        <a:rPr lang="en-US">
                          <a:effectLst/>
                        </a:rPr>
                        <a:t>2.</a:t>
                      </a:r>
                    </a:p>
                  </a:txBody>
                  <a:tcPr anchor="ctr">
                    <a:lnL>
                      <a:noFill/>
                    </a:lnL>
                    <a:lnR>
                      <a:noFill/>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tc>
                  <a:txBody>
                    <a:bodyPr/>
                    <a:lstStyle/>
                    <a:p>
                      <a:pPr algn="l" fontAlgn="ctr"/>
                      <a:r>
                        <a:rPr lang="en-US" dirty="0">
                          <a:effectLst/>
                        </a:rPr>
                        <a:t>Engineering and Technology</a:t>
                      </a:r>
                    </a:p>
                  </a:txBody>
                  <a:tcPr anchor="ctr">
                    <a:lnL>
                      <a:noFill/>
                    </a:lnL>
                    <a:lnR>
                      <a:noFill/>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extLst>
                  <a:ext uri="{0D108BD9-81ED-4DB2-BD59-A6C34878D82A}">
                    <a16:rowId xmlns:a16="http://schemas.microsoft.com/office/drawing/2014/main" val="1541038125"/>
                  </a:ext>
                </a:extLst>
              </a:tr>
              <a:tr h="442093">
                <a:tc>
                  <a:txBody>
                    <a:bodyPr/>
                    <a:lstStyle/>
                    <a:p>
                      <a:pPr algn="l" fontAlgn="ctr"/>
                      <a:r>
                        <a:rPr lang="en-US" dirty="0">
                          <a:effectLst/>
                        </a:rPr>
                        <a:t>3.</a:t>
                      </a:r>
                    </a:p>
                  </a:txBody>
                  <a:tcPr anchor="ctr">
                    <a:lnL>
                      <a:noFill/>
                    </a:lnL>
                    <a:lnR>
                      <a:noFill/>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tc>
                  <a:txBody>
                    <a:bodyPr/>
                    <a:lstStyle/>
                    <a:p>
                      <a:pPr algn="l" fontAlgn="ctr"/>
                      <a:r>
                        <a:rPr lang="en-US" dirty="0">
                          <a:effectLst/>
                        </a:rPr>
                        <a:t>English Language</a:t>
                      </a:r>
                    </a:p>
                  </a:txBody>
                  <a:tcPr anchor="ctr">
                    <a:lnL>
                      <a:noFill/>
                    </a:lnL>
                    <a:lnR>
                      <a:noFill/>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extLst>
                  <a:ext uri="{0D108BD9-81ED-4DB2-BD59-A6C34878D82A}">
                    <a16:rowId xmlns:a16="http://schemas.microsoft.com/office/drawing/2014/main" val="3049997632"/>
                  </a:ext>
                </a:extLst>
              </a:tr>
              <a:tr h="442093">
                <a:tc>
                  <a:txBody>
                    <a:bodyPr/>
                    <a:lstStyle/>
                    <a:p>
                      <a:pPr algn="l" fontAlgn="ctr"/>
                      <a:r>
                        <a:rPr lang="en-US">
                          <a:effectLst/>
                        </a:rPr>
                        <a:t>4.</a:t>
                      </a:r>
                    </a:p>
                  </a:txBody>
                  <a:tcPr anchor="ctr">
                    <a:lnL>
                      <a:noFill/>
                    </a:lnL>
                    <a:lnR>
                      <a:noFill/>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tc>
                  <a:txBody>
                    <a:bodyPr/>
                    <a:lstStyle/>
                    <a:p>
                      <a:pPr algn="l" fontAlgn="ctr"/>
                      <a:r>
                        <a:rPr lang="en-US" dirty="0">
                          <a:effectLst/>
                        </a:rPr>
                        <a:t>Mathematics</a:t>
                      </a:r>
                    </a:p>
                  </a:txBody>
                  <a:tcPr anchor="ctr">
                    <a:lnL>
                      <a:noFill/>
                    </a:lnL>
                    <a:lnR>
                      <a:noFill/>
                    </a:lnR>
                    <a:lnT w="7620" cap="flat" cmpd="sng" algn="ctr">
                      <a:solidFill>
                        <a:srgbClr val="D0D0D0"/>
                      </a:solidFill>
                      <a:prstDash val="solid"/>
                      <a:round/>
                      <a:headEnd type="none" w="med" len="med"/>
                      <a:tailEnd type="none" w="med" len="med"/>
                    </a:lnT>
                    <a:lnB w="7620" cap="flat" cmpd="sng" algn="ctr">
                      <a:solidFill>
                        <a:srgbClr val="D0D0D0"/>
                      </a:solidFill>
                      <a:prstDash val="solid"/>
                      <a:round/>
                      <a:headEnd type="none" w="med" len="med"/>
                      <a:tailEnd type="none" w="med" len="med"/>
                    </a:lnB>
                    <a:solidFill>
                      <a:srgbClr val="FFFFFF"/>
                    </a:solidFill>
                  </a:tcPr>
                </a:tc>
                <a:extLst>
                  <a:ext uri="{0D108BD9-81ED-4DB2-BD59-A6C34878D82A}">
                    <a16:rowId xmlns:a16="http://schemas.microsoft.com/office/drawing/2014/main" val="339441663"/>
                  </a:ext>
                </a:extLst>
              </a:tr>
              <a:tr h="442093">
                <a:tc>
                  <a:txBody>
                    <a:bodyPr/>
                    <a:lstStyle/>
                    <a:p>
                      <a:pPr algn="l" fontAlgn="ctr"/>
                      <a:r>
                        <a:rPr lang="en-US">
                          <a:effectLst/>
                        </a:rPr>
                        <a:t>5.</a:t>
                      </a:r>
                    </a:p>
                  </a:txBody>
                  <a:tcPr anchor="ctr">
                    <a:lnL>
                      <a:noFill/>
                    </a:lnL>
                    <a:lnR>
                      <a:noFill/>
                    </a:lnR>
                    <a:lnT w="7620" cap="flat" cmpd="sng" algn="ctr">
                      <a:solidFill>
                        <a:srgbClr val="D0D0D0"/>
                      </a:solidFill>
                      <a:prstDash val="solid"/>
                      <a:round/>
                      <a:headEnd type="none" w="med" len="med"/>
                      <a:tailEnd type="none" w="med" len="med"/>
                    </a:lnT>
                    <a:lnB>
                      <a:noFill/>
                    </a:lnB>
                    <a:solidFill>
                      <a:srgbClr val="FFFFFF"/>
                    </a:solidFill>
                  </a:tcPr>
                </a:tc>
                <a:tc>
                  <a:txBody>
                    <a:bodyPr/>
                    <a:lstStyle/>
                    <a:p>
                      <a:pPr algn="l" fontAlgn="ctr"/>
                      <a:r>
                        <a:rPr lang="en-US" dirty="0">
                          <a:effectLst/>
                        </a:rPr>
                        <a:t>Production and Processing</a:t>
                      </a:r>
                    </a:p>
                  </a:txBody>
                  <a:tcPr anchor="ctr">
                    <a:lnL>
                      <a:noFill/>
                    </a:lnL>
                    <a:lnR>
                      <a:noFill/>
                    </a:lnR>
                    <a:lnT w="7620" cap="flat" cmpd="sng" algn="ctr">
                      <a:solidFill>
                        <a:srgbClr val="D0D0D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46157359"/>
                  </a:ext>
                </a:extLst>
              </a:tr>
            </a:tbl>
          </a:graphicData>
        </a:graphic>
      </p:graphicFrame>
    </p:spTree>
    <p:extLst>
      <p:ext uri="{BB962C8B-B14F-4D97-AF65-F5344CB8AC3E}">
        <p14:creationId xmlns:p14="http://schemas.microsoft.com/office/powerpoint/2010/main" val="126397489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adder in the desert">
            <a:extLst>
              <a:ext uri="{FF2B5EF4-FFF2-40B4-BE49-F238E27FC236}">
                <a16:creationId xmlns:a16="http://schemas.microsoft.com/office/drawing/2014/main" id="{26B2D5FD-BCF1-69F1-BFA6-F783E294F46C}"/>
              </a:ext>
            </a:extLst>
          </p:cNvPr>
          <p:cNvPicPr>
            <a:picLocks noChangeAspect="1"/>
          </p:cNvPicPr>
          <p:nvPr/>
        </p:nvPicPr>
        <p:blipFill rotWithShape="1">
          <a:blip r:embed="rId2">
            <a:alphaModFix/>
          </a:blip>
          <a:srcRect r="1" b="15736"/>
          <a:stretch/>
        </p:blipFill>
        <p:spPr>
          <a:xfrm>
            <a:off x="-688" y="-4"/>
            <a:ext cx="12192687" cy="6858000"/>
          </a:xfrm>
          <a:prstGeom prst="rect">
            <a:avLst/>
          </a:prstGeom>
        </p:spPr>
      </p:pic>
      <p:grpSp>
        <p:nvGrpSpPr>
          <p:cNvPr id="9" name="Group 8">
            <a:extLst>
              <a:ext uri="{FF2B5EF4-FFF2-40B4-BE49-F238E27FC236}">
                <a16:creationId xmlns:a16="http://schemas.microsoft.com/office/drawing/2014/main" id="{FE5D3E1D-E29B-4EB1-B0BC-8E518A9D19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68203" cy="4900616"/>
            <a:chOff x="0" y="0"/>
            <a:chExt cx="12268203" cy="4900616"/>
          </a:xfrm>
        </p:grpSpPr>
        <p:sp>
          <p:nvSpPr>
            <p:cNvPr id="10" name="Rectangle 9">
              <a:extLst>
                <a:ext uri="{FF2B5EF4-FFF2-40B4-BE49-F238E27FC236}">
                  <a16:creationId xmlns:a16="http://schemas.microsoft.com/office/drawing/2014/main" id="{4D86DADC-00D0-46CD-8875-8318CDEDC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185333" y="0"/>
              <a:ext cx="4900616" cy="4900616"/>
            </a:xfrm>
            <a:prstGeom prst="rect">
              <a:avLst/>
            </a:prstGeom>
            <a:gradFill flip="none" rotWithShape="1">
              <a:gsLst>
                <a:gs pos="21000">
                  <a:schemeClr val="bg1">
                    <a:alpha val="60000"/>
                  </a:schemeClr>
                </a:gs>
                <a:gs pos="0">
                  <a:schemeClr val="bg1">
                    <a:alpha val="80000"/>
                  </a:schemeClr>
                </a:gs>
                <a:gs pos="66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18E9BB-F3FC-4063-8F10-9765CCC6B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5952" y="0"/>
              <a:ext cx="4900615" cy="4900616"/>
            </a:xfrm>
            <a:prstGeom prst="rect">
              <a:avLst/>
            </a:prstGeom>
            <a:gradFill flip="none" rotWithShape="1">
              <a:gsLst>
                <a:gs pos="21000">
                  <a:schemeClr val="bg1">
                    <a:alpha val="60000"/>
                  </a:schemeClr>
                </a:gs>
                <a:gs pos="0">
                  <a:schemeClr val="bg1">
                    <a:alpha val="80000"/>
                  </a:schemeClr>
                </a:gs>
                <a:gs pos="66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80E9C3C-A83A-468A-B017-C9B761AD62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 y="1"/>
              <a:ext cx="12268200" cy="4867276"/>
              <a:chOff x="3" y="1"/>
              <a:chExt cx="12268200" cy="4867276"/>
            </a:xfrm>
          </p:grpSpPr>
          <p:sp>
            <p:nvSpPr>
              <p:cNvPr id="19" name="Rectangle 18">
                <a:extLst>
                  <a:ext uri="{FF2B5EF4-FFF2-40B4-BE49-F238E27FC236}">
                    <a16:creationId xmlns:a16="http://schemas.microsoft.com/office/drawing/2014/main" id="{7EE96DB7-0857-4CC9-B38F-0B8261FEE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33687" y="-633138"/>
                <a:ext cx="4866731" cy="6134100"/>
              </a:xfrm>
              <a:prstGeom prst="rect">
                <a:avLst/>
              </a:prstGeom>
              <a:gradFill flip="none" rotWithShape="1">
                <a:gsLst>
                  <a:gs pos="0">
                    <a:schemeClr val="accent3">
                      <a:alpha val="8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77C2B3D-6B7B-4C1B-B83E-A57076E92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6767787" y="-633683"/>
                <a:ext cx="4866731" cy="6134100"/>
              </a:xfrm>
              <a:prstGeom prst="rect">
                <a:avLst/>
              </a:prstGeom>
              <a:gradFill flip="none" rotWithShape="1">
                <a:gsLst>
                  <a:gs pos="0">
                    <a:schemeClr val="accent3">
                      <a:alpha val="8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1573EC5E-308D-4279-A5EB-49D2FA3DF66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676525" y="0"/>
              <a:ext cx="9515473" cy="3766109"/>
              <a:chOff x="2676525" y="0"/>
              <a:chExt cx="9515473" cy="3766109"/>
            </a:xfrm>
          </p:grpSpPr>
          <p:sp>
            <p:nvSpPr>
              <p:cNvPr id="17" name="Rectangle 16">
                <a:extLst>
                  <a:ext uri="{FF2B5EF4-FFF2-40B4-BE49-F238E27FC236}">
                    <a16:creationId xmlns:a16="http://schemas.microsoft.com/office/drawing/2014/main" id="{A33E206B-0D28-4259-82F4-0F46365882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34262" y="0"/>
                <a:ext cx="4757736" cy="3766109"/>
              </a:xfrm>
              <a:prstGeom prst="rect">
                <a:avLst/>
              </a:prstGeom>
              <a:gradFill flip="none" rotWithShape="1">
                <a:gsLst>
                  <a:gs pos="0">
                    <a:schemeClr val="accent1">
                      <a:alpha val="8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DDB511-2E8B-4DC9-8AC7-2C207E308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676525" y="0"/>
                <a:ext cx="4757736" cy="3766109"/>
              </a:xfrm>
              <a:prstGeom prst="rect">
                <a:avLst/>
              </a:prstGeom>
              <a:gradFill flip="none" rotWithShape="1">
                <a:gsLst>
                  <a:gs pos="0">
                    <a:schemeClr val="accent1">
                      <a:alpha val="8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B968D79-E8A3-4370-8003-80BDA05B48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9515473" cy="3766109"/>
              <a:chOff x="0" y="0"/>
              <a:chExt cx="9515473" cy="3766109"/>
            </a:xfrm>
          </p:grpSpPr>
          <p:sp>
            <p:nvSpPr>
              <p:cNvPr id="15" name="Rectangle 14">
                <a:extLst>
                  <a:ext uri="{FF2B5EF4-FFF2-40B4-BE49-F238E27FC236}">
                    <a16:creationId xmlns:a16="http://schemas.microsoft.com/office/drawing/2014/main" id="{86EB6CF5-5B7E-4543-B6B4-CC293DA74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57737" y="0"/>
                <a:ext cx="4757736" cy="3766109"/>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D84D4D6-D711-4555-AEFE-76A2280B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4757736" cy="3766109"/>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21311D9C-F15C-01FD-0F02-AB8BF4923A9E}"/>
              </a:ext>
            </a:extLst>
          </p:cNvPr>
          <p:cNvSpPr>
            <a:spLocks noGrp="1"/>
          </p:cNvSpPr>
          <p:nvPr>
            <p:ph type="ctrTitle"/>
          </p:nvPr>
        </p:nvSpPr>
        <p:spPr>
          <a:xfrm>
            <a:off x="1617686" y="549275"/>
            <a:ext cx="8945762" cy="1210396"/>
          </a:xfrm>
        </p:spPr>
        <p:txBody>
          <a:bodyPr anchor="ctr">
            <a:normAutofit/>
          </a:bodyPr>
          <a:lstStyle/>
          <a:p>
            <a:pPr algn="ctr"/>
            <a:r>
              <a:rPr lang="en-US" sz="6000">
                <a:solidFill>
                  <a:srgbClr val="FFFFFF"/>
                </a:solidFill>
              </a:rPr>
              <a:t>Challenges Slide</a:t>
            </a:r>
          </a:p>
        </p:txBody>
      </p:sp>
      <p:sp>
        <p:nvSpPr>
          <p:cNvPr id="3" name="Subtitle 2">
            <a:extLst>
              <a:ext uri="{FF2B5EF4-FFF2-40B4-BE49-F238E27FC236}">
                <a16:creationId xmlns:a16="http://schemas.microsoft.com/office/drawing/2014/main" id="{2F425C2D-BA49-E88B-EDC5-8DD10D0FFF02}"/>
              </a:ext>
            </a:extLst>
          </p:cNvPr>
          <p:cNvSpPr>
            <a:spLocks noGrp="1"/>
          </p:cNvSpPr>
          <p:nvPr>
            <p:ph type="subTitle" idx="1"/>
          </p:nvPr>
        </p:nvSpPr>
        <p:spPr>
          <a:xfrm>
            <a:off x="3359150" y="1939059"/>
            <a:ext cx="5411788" cy="681725"/>
          </a:xfrm>
        </p:spPr>
        <p:txBody>
          <a:bodyPr>
            <a:normAutofit/>
          </a:bodyPr>
          <a:lstStyle/>
          <a:p>
            <a:pPr algn="ctr">
              <a:lnSpc>
                <a:spcPct val="115000"/>
              </a:lnSpc>
            </a:pPr>
            <a:r>
              <a:rPr lang="en-US" sz="500">
                <a:solidFill>
                  <a:srgbClr val="FFFFFF"/>
                </a:solidFill>
                <a:latin typeface="Roman times "/>
              </a:rPr>
              <a:t>Some challenges I’ve faced in this project was getting the right materials. Sometimes I’d forget about things or ill forget the due date to the assignment. Trying to maintain a stable Wi-Fi to finish the projects. I've recently been having trouble keeping a good Wi-Fi signal. I had to buy a new router and hope that it fixes my issue. Trying to make sure the work was done on time has been a real challenge for me lately.</a:t>
            </a:r>
          </a:p>
        </p:txBody>
      </p:sp>
    </p:spTree>
    <p:extLst>
      <p:ext uri="{BB962C8B-B14F-4D97-AF65-F5344CB8AC3E}">
        <p14:creationId xmlns:p14="http://schemas.microsoft.com/office/powerpoint/2010/main" val="304898657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2555631" y="1441938"/>
            <a:ext cx="7080738" cy="3974124"/>
          </a:xfrm>
        </p:spPr>
        <p:txBody>
          <a:bodyPr vert="horz" lIns="91440" tIns="45720" rIns="91440" bIns="45720" rtlCol="0" anchor="ctr">
            <a:normAutofit/>
          </a:bodyPr>
          <a:lstStyle/>
          <a:p>
            <a:pPr>
              <a:lnSpc>
                <a:spcPct val="90000"/>
              </a:lnSpc>
            </a:pPr>
            <a:r>
              <a:rPr lang="en-US" sz="5400">
                <a:solidFill>
                  <a:schemeClr val="bg1">
                    <a:lumMod val="95000"/>
                    <a:lumOff val="5000"/>
                  </a:schemeClr>
                </a:solidFill>
              </a:rPr>
              <a:t>SEC285</a:t>
            </a:r>
            <a:br>
              <a:rPr lang="en-US" sz="5400">
                <a:solidFill>
                  <a:schemeClr val="bg1">
                    <a:lumMod val="95000"/>
                    <a:lumOff val="5000"/>
                  </a:schemeClr>
                </a:solidFill>
              </a:rPr>
            </a:br>
            <a:r>
              <a:rPr lang="en-US" sz="5400">
                <a:solidFill>
                  <a:schemeClr val="bg1">
                    <a:lumMod val="95000"/>
                    <a:lumOff val="5000"/>
                  </a:schemeClr>
                </a:solidFill>
              </a:rPr>
              <a:t>Module 3</a:t>
            </a:r>
            <a:br>
              <a:rPr lang="en-US" sz="5400">
                <a:solidFill>
                  <a:schemeClr val="bg1">
                    <a:lumMod val="95000"/>
                    <a:lumOff val="5000"/>
                  </a:schemeClr>
                </a:solidFill>
              </a:rPr>
            </a:br>
            <a:r>
              <a:rPr lang="en-US" sz="5400">
                <a:solidFill>
                  <a:schemeClr val="bg1">
                    <a:lumMod val="95000"/>
                    <a:lumOff val="5000"/>
                  </a:schemeClr>
                </a:solidFill>
              </a:rPr>
              <a:t>Stateful Firewall </a:t>
            </a:r>
          </a:p>
        </p:txBody>
      </p:sp>
    </p:spTree>
    <p:extLst>
      <p:ext uri="{BB962C8B-B14F-4D97-AF65-F5344CB8AC3E}">
        <p14:creationId xmlns:p14="http://schemas.microsoft.com/office/powerpoint/2010/main" val="1122410205"/>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92583" y="2645922"/>
            <a:ext cx="4434721" cy="3710427"/>
          </a:xfrm>
        </p:spPr>
        <p:txBody>
          <a:bodyPr anchor="t">
            <a:normAutofit/>
          </a:bodyPr>
          <a:lstStyle/>
          <a:p>
            <a:pPr>
              <a:buNone/>
            </a:pPr>
            <a:r>
              <a:rPr lang="en-US" sz="2000">
                <a:solidFill>
                  <a:schemeClr val="tx1">
                    <a:alpha val="80000"/>
                  </a:schemeClr>
                </a:solidFill>
              </a:rPr>
              <a:t>Rubric</a:t>
            </a:r>
          </a:p>
          <a:p>
            <a:pPr>
              <a:buNone/>
            </a:pPr>
            <a:endParaRPr lang="en-US" sz="2000">
              <a:solidFill>
                <a:schemeClr val="tx1">
                  <a:alpha val="80000"/>
                </a:schemeClr>
              </a:solidFill>
            </a:endParaRPr>
          </a:p>
          <a:p>
            <a:pPr>
              <a:buNone/>
            </a:pPr>
            <a:endParaRPr lang="en-US" sz="2000">
              <a:solidFill>
                <a:schemeClr val="tx1">
                  <a:alpha val="80000"/>
                </a:schemeClr>
              </a:solidFill>
            </a:endParaRP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1437570216"/>
              </p:ext>
            </p:extLst>
          </p:nvPr>
        </p:nvGraphicFramePr>
        <p:xfrm>
          <a:off x="279143" y="2478547"/>
          <a:ext cx="5221627" cy="1900908"/>
        </p:xfrm>
        <a:graphic>
          <a:graphicData uri="http://schemas.openxmlformats.org/drawingml/2006/table">
            <a:tbl>
              <a:tblPr firstRow="1" bandRow="1">
                <a:tableStyleId>{5C22544A-7EE6-4342-B048-85BDC9FD1C3A}</a:tableStyleId>
              </a:tblPr>
              <a:tblGrid>
                <a:gridCol w="1577570">
                  <a:extLst>
                    <a:ext uri="{9D8B030D-6E8A-4147-A177-3AD203B41FA5}">
                      <a16:colId xmlns:a16="http://schemas.microsoft.com/office/drawing/2014/main" val="20000"/>
                    </a:ext>
                  </a:extLst>
                </a:gridCol>
                <a:gridCol w="2425025">
                  <a:extLst>
                    <a:ext uri="{9D8B030D-6E8A-4147-A177-3AD203B41FA5}">
                      <a16:colId xmlns:a16="http://schemas.microsoft.com/office/drawing/2014/main" val="20001"/>
                    </a:ext>
                  </a:extLst>
                </a:gridCol>
                <a:gridCol w="1219032">
                  <a:extLst>
                    <a:ext uri="{9D8B030D-6E8A-4147-A177-3AD203B41FA5}">
                      <a16:colId xmlns:a16="http://schemas.microsoft.com/office/drawing/2014/main" val="20002"/>
                    </a:ext>
                  </a:extLst>
                </a:gridCol>
              </a:tblGrid>
              <a:tr h="516296">
                <a:tc>
                  <a:txBody>
                    <a:bodyPr/>
                    <a:lstStyle/>
                    <a:p>
                      <a:r>
                        <a:rPr lang="en-US" sz="2300"/>
                        <a:t>Activity</a:t>
                      </a:r>
                    </a:p>
                  </a:txBody>
                  <a:tcPr marL="117340" marR="117340" marT="58670" marB="58670"/>
                </a:tc>
                <a:tc>
                  <a:txBody>
                    <a:bodyPr/>
                    <a:lstStyle/>
                    <a:p>
                      <a:pPr algn="ctr"/>
                      <a:r>
                        <a:rPr lang="en-US" sz="2300"/>
                        <a:t>Requirement(s)</a:t>
                      </a:r>
                    </a:p>
                  </a:txBody>
                  <a:tcPr marL="117340" marR="117340" marT="58670" marB="58670"/>
                </a:tc>
                <a:tc>
                  <a:txBody>
                    <a:bodyPr/>
                    <a:lstStyle/>
                    <a:p>
                      <a:pPr algn="ctr"/>
                      <a:r>
                        <a:rPr lang="en-US" sz="2300"/>
                        <a:t>Points</a:t>
                      </a:r>
                    </a:p>
                  </a:txBody>
                  <a:tcPr marL="117340" marR="117340" marT="58670" marB="58670"/>
                </a:tc>
                <a:extLst>
                  <a:ext uri="{0D108BD9-81ED-4DB2-BD59-A6C34878D82A}">
                    <a16:rowId xmlns:a16="http://schemas.microsoft.com/office/drawing/2014/main" val="10000"/>
                  </a:ext>
                </a:extLst>
              </a:tr>
              <a:tr h="516296">
                <a:tc>
                  <a:txBody>
                    <a:bodyPr/>
                    <a:lstStyle/>
                    <a:p>
                      <a:r>
                        <a:rPr lang="en-US" sz="2300"/>
                        <a:t>Question</a:t>
                      </a:r>
                    </a:p>
                  </a:txBody>
                  <a:tcPr marL="117340" marR="117340" marT="58670" marB="58670"/>
                </a:tc>
                <a:tc>
                  <a:txBody>
                    <a:bodyPr/>
                    <a:lstStyle/>
                    <a:p>
                      <a:pPr algn="ctr"/>
                      <a:r>
                        <a:rPr lang="en-US" sz="2300" baseline="0"/>
                        <a:t>Answer</a:t>
                      </a:r>
                    </a:p>
                  </a:txBody>
                  <a:tcPr marL="117340" marR="117340" marT="58670" marB="58670"/>
                </a:tc>
                <a:tc>
                  <a:txBody>
                    <a:bodyPr/>
                    <a:lstStyle/>
                    <a:p>
                      <a:pPr algn="ctr"/>
                      <a:r>
                        <a:rPr lang="en-US" sz="2300"/>
                        <a:t>30</a:t>
                      </a:r>
                    </a:p>
                  </a:txBody>
                  <a:tcPr marL="117340" marR="117340" marT="58670" marB="58670"/>
                </a:tc>
                <a:extLst>
                  <a:ext uri="{0D108BD9-81ED-4DB2-BD59-A6C34878D82A}">
                    <a16:rowId xmlns:a16="http://schemas.microsoft.com/office/drawing/2014/main" val="10001"/>
                  </a:ext>
                </a:extLst>
              </a:tr>
              <a:tr h="868316">
                <a:tc>
                  <a:txBody>
                    <a:bodyPr/>
                    <a:lstStyle/>
                    <a:p>
                      <a:r>
                        <a:rPr lang="en-US" sz="2300"/>
                        <a:t>Nmap Scan</a:t>
                      </a:r>
                    </a:p>
                  </a:txBody>
                  <a:tcPr marL="117340" marR="117340" marT="58670" marB="58670"/>
                </a:tc>
                <a:tc>
                  <a:txBody>
                    <a:bodyPr/>
                    <a:lstStyle/>
                    <a:p>
                      <a:pPr algn="ctr"/>
                      <a:r>
                        <a:rPr lang="en-US" sz="2300" baseline="0"/>
                        <a:t>Screenshot</a:t>
                      </a:r>
                    </a:p>
                  </a:txBody>
                  <a:tcPr marL="117340" marR="117340" marT="58670" marB="58670"/>
                </a:tc>
                <a:tc>
                  <a:txBody>
                    <a:bodyPr/>
                    <a:lstStyle/>
                    <a:p>
                      <a:pPr algn="ctr"/>
                      <a:r>
                        <a:rPr lang="en-US" sz="2300"/>
                        <a:t>30</a:t>
                      </a:r>
                    </a:p>
                  </a:txBody>
                  <a:tcPr marL="117340" marR="117340" marT="58670" marB="58670"/>
                </a:tc>
                <a:extLst>
                  <a:ext uri="{0D108BD9-81ED-4DB2-BD59-A6C34878D82A}">
                    <a16:rowId xmlns:a16="http://schemas.microsoft.com/office/drawing/2014/main" val="560696783"/>
                  </a:ext>
                </a:extLst>
              </a:tr>
            </a:tbl>
          </a:graphicData>
        </a:graphic>
      </p:graphicFrame>
    </p:spTree>
    <p:extLst>
      <p:ext uri="{BB962C8B-B14F-4D97-AF65-F5344CB8AC3E}">
        <p14:creationId xmlns:p14="http://schemas.microsoft.com/office/powerpoint/2010/main" val="423807789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1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761803" y="350196"/>
            <a:ext cx="4646904" cy="1624520"/>
          </a:xfrm>
        </p:spPr>
        <p:txBody>
          <a:bodyPr vert="horz" lIns="91440" tIns="45720" rIns="91440" bIns="45720" rtlCol="0" anchor="ctr">
            <a:normAutofit/>
          </a:bodyPr>
          <a:lstStyle/>
          <a:p>
            <a:pPr>
              <a:lnSpc>
                <a:spcPct val="90000"/>
              </a:lnSpc>
            </a:pPr>
            <a:r>
              <a:rPr lang="en-US" sz="4000" b="0"/>
              <a:t>Question</a:t>
            </a:r>
          </a:p>
        </p:txBody>
      </p:sp>
      <p:sp>
        <p:nvSpPr>
          <p:cNvPr id="9" name="Text Placeholder 3"/>
          <p:cNvSpPr>
            <a:spLocks noGrp="1"/>
          </p:cNvSpPr>
          <p:nvPr>
            <p:ph type="body" sz="half" idx="2"/>
          </p:nvPr>
        </p:nvSpPr>
        <p:spPr>
          <a:xfrm>
            <a:off x="761802" y="2743200"/>
            <a:ext cx="4646905" cy="3613149"/>
          </a:xfrm>
        </p:spPr>
        <p:txBody>
          <a:bodyPr vert="horz" lIns="91440" tIns="45720" rIns="91440" bIns="45720" rtlCol="0" anchor="ctr">
            <a:normAutofit/>
          </a:bodyPr>
          <a:lstStyle/>
          <a:p>
            <a:pPr indent="-228600">
              <a:lnSpc>
                <a:spcPct val="90000"/>
              </a:lnSpc>
              <a:spcBef>
                <a:spcPts val="0"/>
              </a:spcBef>
              <a:spcAft>
                <a:spcPts val="600"/>
              </a:spcAft>
              <a:buFont typeface="Arial" panose="020B0604020202020204" pitchFamily="34" charset="0"/>
              <a:buChar char="•"/>
            </a:pPr>
            <a:r>
              <a:rPr lang="en-US" sz="1100"/>
              <a:t>What effect does the sudo iptables --policy INPUT DROP command have on the access to computing resources?</a:t>
            </a:r>
          </a:p>
          <a:p>
            <a:pPr indent="-228600">
              <a:lnSpc>
                <a:spcPct val="90000"/>
              </a:lnSpc>
              <a:spcBef>
                <a:spcPts val="0"/>
              </a:spcBef>
              <a:spcAft>
                <a:spcPts val="600"/>
              </a:spcAft>
              <a:buFont typeface="Arial" panose="020B0604020202020204" pitchFamily="34" charset="0"/>
              <a:buChar char="•"/>
            </a:pPr>
            <a:endParaRPr lang="en-US" sz="1100"/>
          </a:p>
          <a:p>
            <a:pPr indent="-228600">
              <a:lnSpc>
                <a:spcPct val="90000"/>
              </a:lnSpc>
              <a:spcBef>
                <a:spcPts val="0"/>
              </a:spcBef>
              <a:spcAft>
                <a:spcPts val="600"/>
              </a:spcAft>
              <a:buFont typeface="Arial" panose="020B0604020202020204" pitchFamily="34" charset="0"/>
              <a:buChar char="•"/>
            </a:pPr>
            <a:r>
              <a:rPr lang="en-US" sz="1100"/>
              <a:t>Answer here: </a:t>
            </a:r>
          </a:p>
          <a:p>
            <a:pPr indent="-228600">
              <a:lnSpc>
                <a:spcPct val="90000"/>
              </a:lnSpc>
              <a:spcBef>
                <a:spcPts val="0"/>
              </a:spcBef>
              <a:spcAft>
                <a:spcPts val="600"/>
              </a:spcAft>
              <a:buFont typeface="Arial" panose="020B0604020202020204" pitchFamily="34" charset="0"/>
              <a:buChar char="•"/>
            </a:pPr>
            <a:endParaRPr lang="en-US" sz="1100"/>
          </a:p>
          <a:p>
            <a:pPr marL="171450" indent="-228600">
              <a:lnSpc>
                <a:spcPct val="90000"/>
              </a:lnSpc>
              <a:spcBef>
                <a:spcPts val="0"/>
              </a:spcBef>
              <a:spcAft>
                <a:spcPts val="600"/>
              </a:spcAft>
              <a:buFont typeface="Arial" panose="020B0604020202020204" pitchFamily="34" charset="0"/>
              <a:buChar char="•"/>
            </a:pPr>
            <a:r>
              <a:rPr lang="en-US" sz="1100"/>
              <a:t>The sudo iptables – policy INPUT DROP command sets the default policy for incoming traffic to DROP. This means that by default, all incoming traffic to the system will be denied, unless specific rules are added to allow it. It also enhances security by effectively closing off incoming communication unless explicitly allowed through iptables rules.</a:t>
            </a:r>
          </a:p>
          <a:p>
            <a:pPr marL="171450" indent="-228600">
              <a:lnSpc>
                <a:spcPct val="90000"/>
              </a:lnSpc>
              <a:spcBef>
                <a:spcPts val="0"/>
              </a:spcBef>
              <a:spcAft>
                <a:spcPts val="600"/>
              </a:spcAft>
              <a:buFont typeface="Arial" panose="020B0604020202020204" pitchFamily="34" charset="0"/>
              <a:buChar char="•"/>
            </a:pPr>
            <a:endParaRPr lang="en-US" sz="1100"/>
          </a:p>
          <a:p>
            <a:pPr marL="171450" indent="-228600">
              <a:lnSpc>
                <a:spcPct val="90000"/>
              </a:lnSpc>
              <a:spcBef>
                <a:spcPts val="0"/>
              </a:spcBef>
              <a:spcAft>
                <a:spcPts val="600"/>
              </a:spcAft>
              <a:buFont typeface="Arial" panose="020B0604020202020204" pitchFamily="34" charset="0"/>
              <a:buChar char="•"/>
            </a:pPr>
            <a:endParaRPr lang="en-US" sz="1100"/>
          </a:p>
          <a:p>
            <a:pPr marL="171450" indent="-228600">
              <a:lnSpc>
                <a:spcPct val="90000"/>
              </a:lnSpc>
              <a:spcBef>
                <a:spcPts val="0"/>
              </a:spcBef>
              <a:spcAft>
                <a:spcPts val="600"/>
              </a:spcAft>
              <a:buFont typeface="Arial" panose="020B0604020202020204" pitchFamily="34" charset="0"/>
              <a:buChar char="•"/>
            </a:pPr>
            <a:endParaRPr lang="en-US" sz="1100"/>
          </a:p>
          <a:p>
            <a:pPr indent="-228600">
              <a:lnSpc>
                <a:spcPct val="90000"/>
              </a:lnSpc>
              <a:spcBef>
                <a:spcPts val="0"/>
              </a:spcBef>
              <a:spcAft>
                <a:spcPts val="600"/>
              </a:spcAft>
              <a:buFont typeface="Arial" panose="020B0604020202020204" pitchFamily="34" charset="0"/>
              <a:buChar char="•"/>
            </a:pPr>
            <a:endParaRPr lang="en-US" sz="1100"/>
          </a:p>
          <a:p>
            <a:pPr indent="-228600">
              <a:lnSpc>
                <a:spcPct val="90000"/>
              </a:lnSpc>
              <a:spcBef>
                <a:spcPts val="0"/>
              </a:spcBef>
              <a:spcAft>
                <a:spcPts val="600"/>
              </a:spcAft>
              <a:buFont typeface="Arial" panose="020B0604020202020204" pitchFamily="34" charset="0"/>
              <a:buChar char="•"/>
            </a:pPr>
            <a:r>
              <a:rPr lang="en-US" sz="1100"/>
              <a:t>References:</a:t>
            </a:r>
            <a:br>
              <a:rPr lang="en-US" sz="1100"/>
            </a:br>
            <a:endParaRPr lang="en-US" sz="1100"/>
          </a:p>
        </p:txBody>
      </p:sp>
      <p:pic>
        <p:nvPicPr>
          <p:cNvPr id="11" name="Picture 10" descr="Blurred micro image of a street traffic">
            <a:extLst>
              <a:ext uri="{FF2B5EF4-FFF2-40B4-BE49-F238E27FC236}">
                <a16:creationId xmlns:a16="http://schemas.microsoft.com/office/drawing/2014/main" id="{76A5B078-D700-F245-2D1A-958C0810B46E}"/>
              </a:ext>
            </a:extLst>
          </p:cNvPr>
          <p:cNvPicPr>
            <a:picLocks noChangeAspect="1"/>
          </p:cNvPicPr>
          <p:nvPr/>
        </p:nvPicPr>
        <p:blipFill rotWithShape="1">
          <a:blip r:embed="rId2"/>
          <a:srcRect l="13296" r="27304" b="-2"/>
          <a:stretch/>
        </p:blipFill>
        <p:spPr>
          <a:xfrm>
            <a:off x="6096000" y="1"/>
            <a:ext cx="6102825" cy="6858000"/>
          </a:xfrm>
          <a:prstGeom prst="rect">
            <a:avLst/>
          </a:prstGeom>
        </p:spPr>
      </p:pic>
    </p:spTree>
    <p:extLst>
      <p:ext uri="{BB962C8B-B14F-4D97-AF65-F5344CB8AC3E}">
        <p14:creationId xmlns:p14="http://schemas.microsoft.com/office/powerpoint/2010/main" val="9831891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99714" y="5490971"/>
            <a:ext cx="6962072" cy="1159200"/>
          </a:xfrm>
        </p:spPr>
        <p:txBody>
          <a:bodyPr vert="horz" lIns="91440" tIns="45720" rIns="91440" bIns="45720" rtlCol="0" anchor="ctr">
            <a:normAutofit/>
          </a:bodyPr>
          <a:lstStyle/>
          <a:p>
            <a:pPr>
              <a:lnSpc>
                <a:spcPct val="90000"/>
              </a:lnSpc>
            </a:pPr>
            <a:r>
              <a:rPr lang="en-US" sz="4000" b="0" kern="1200">
                <a:solidFill>
                  <a:srgbClr val="FFFFFF"/>
                </a:solidFill>
                <a:latin typeface="+mj-lt"/>
                <a:ea typeface="+mj-ea"/>
                <a:cs typeface="+mj-cs"/>
              </a:rPr>
              <a:t>Nmap Scan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456522" y="5633765"/>
            <a:ext cx="3408555" cy="873612"/>
          </a:xfrm>
        </p:spPr>
        <p:txBody>
          <a:bodyPr vert="horz" lIns="91440" tIns="45720" rIns="91440" bIns="45720" rtlCol="0" anchor="ctr">
            <a:normAutofit/>
          </a:bodyPr>
          <a:lstStyle/>
          <a:p>
            <a:pPr>
              <a:lnSpc>
                <a:spcPct val="90000"/>
              </a:lnSpc>
              <a:spcBef>
                <a:spcPts val="1000"/>
              </a:spcBef>
            </a:pPr>
            <a:r>
              <a:rPr lang="en-US" sz="1900" kern="1200">
                <a:solidFill>
                  <a:srgbClr val="FFFFFF"/>
                </a:solidFill>
                <a:latin typeface="+mn-lt"/>
                <a:ea typeface="+mn-ea"/>
                <a:cs typeface="+mn-cs"/>
              </a:rPr>
              <a:t>This screenshot should show the Nmap scan result of the Linux Server VM.</a:t>
            </a:r>
          </a:p>
        </p:txBody>
      </p:sp>
      <p:pic>
        <p:nvPicPr>
          <p:cNvPr id="4" name="Picture Placeholder 3" descr="A computer screen with white text&#10;&#10;Description automatically generated">
            <a:extLst>
              <a:ext uri="{FF2B5EF4-FFF2-40B4-BE49-F238E27FC236}">
                <a16:creationId xmlns:a16="http://schemas.microsoft.com/office/drawing/2014/main" id="{0346207C-0180-018B-A2A9-1FAA984F605C}"/>
              </a:ext>
            </a:extLst>
          </p:cNvPr>
          <p:cNvPicPr>
            <a:picLocks noGrp="1" noChangeAspect="1"/>
          </p:cNvPicPr>
          <p:nvPr>
            <p:ph type="pic" idx="1"/>
          </p:nvPr>
        </p:nvPicPr>
        <p:blipFill rotWithShape="1">
          <a:blip r:embed="rId2"/>
          <a:srcRect l="7102" r="5548" b="-2"/>
          <a:stretch/>
        </p:blipFill>
        <p:spPr>
          <a:xfrm>
            <a:off x="1756345" y="390832"/>
            <a:ext cx="8771929" cy="4519114"/>
          </a:xfrm>
          <a:prstGeom prst="rect">
            <a:avLst/>
          </a:prstGeom>
        </p:spPr>
      </p:pic>
    </p:spTree>
    <p:extLst>
      <p:ext uri="{BB962C8B-B14F-4D97-AF65-F5344CB8AC3E}">
        <p14:creationId xmlns:p14="http://schemas.microsoft.com/office/powerpoint/2010/main" val="817421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2555631" y="1441938"/>
            <a:ext cx="7080738" cy="3974124"/>
          </a:xfrm>
        </p:spPr>
        <p:txBody>
          <a:bodyPr vert="horz" lIns="91440" tIns="45720" rIns="91440" bIns="45720" rtlCol="0" anchor="ctr">
            <a:normAutofit/>
          </a:bodyPr>
          <a:lstStyle/>
          <a:p>
            <a:pPr>
              <a:lnSpc>
                <a:spcPct val="90000"/>
              </a:lnSpc>
            </a:pPr>
            <a:r>
              <a:rPr lang="en-US" sz="5400">
                <a:solidFill>
                  <a:schemeClr val="bg1">
                    <a:lumMod val="95000"/>
                    <a:lumOff val="5000"/>
                  </a:schemeClr>
                </a:solidFill>
              </a:rPr>
              <a:t>SEC285</a:t>
            </a:r>
            <a:br>
              <a:rPr lang="en-US" sz="5400">
                <a:solidFill>
                  <a:schemeClr val="bg1">
                    <a:lumMod val="95000"/>
                    <a:lumOff val="5000"/>
                  </a:schemeClr>
                </a:solidFill>
              </a:rPr>
            </a:br>
            <a:r>
              <a:rPr lang="en-US" sz="5400">
                <a:solidFill>
                  <a:schemeClr val="bg1">
                    <a:lumMod val="95000"/>
                    <a:lumOff val="5000"/>
                  </a:schemeClr>
                </a:solidFill>
              </a:rPr>
              <a:t>Module 4</a:t>
            </a:r>
            <a:br>
              <a:rPr lang="en-US" sz="5400">
                <a:solidFill>
                  <a:schemeClr val="bg1">
                    <a:lumMod val="95000"/>
                    <a:lumOff val="5000"/>
                  </a:schemeClr>
                </a:solidFill>
              </a:rPr>
            </a:br>
            <a:r>
              <a:rPr lang="en-US" sz="5400">
                <a:solidFill>
                  <a:schemeClr val="bg1">
                    <a:lumMod val="95000"/>
                    <a:lumOff val="5000"/>
                  </a:schemeClr>
                </a:solidFill>
              </a:rPr>
              <a:t>Bring Your Own Device (BYOD) </a:t>
            </a:r>
            <a:br>
              <a:rPr lang="en-US" sz="5400">
                <a:solidFill>
                  <a:schemeClr val="bg1">
                    <a:lumMod val="95000"/>
                    <a:lumOff val="5000"/>
                  </a:schemeClr>
                </a:solidFill>
              </a:rPr>
            </a:br>
            <a:r>
              <a:rPr lang="en-US" sz="5400">
                <a:solidFill>
                  <a:schemeClr val="bg1">
                    <a:lumMod val="95000"/>
                    <a:lumOff val="5000"/>
                  </a:schemeClr>
                </a:solidFill>
              </a:rPr>
              <a:t>Security Policy </a:t>
            </a:r>
          </a:p>
        </p:txBody>
      </p:sp>
    </p:spTree>
    <p:extLst>
      <p:ext uri="{BB962C8B-B14F-4D97-AF65-F5344CB8AC3E}">
        <p14:creationId xmlns:p14="http://schemas.microsoft.com/office/powerpoint/2010/main" val="2168940831"/>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137034" y="2198362"/>
            <a:ext cx="4958966" cy="3917773"/>
          </a:xfrm>
        </p:spPr>
        <p:txBody>
          <a:bodyPr>
            <a:normAutofit/>
          </a:bodyPr>
          <a:lstStyle/>
          <a:p>
            <a:pPr>
              <a:buNone/>
            </a:pPr>
            <a:r>
              <a:rPr lang="en-US" sz="2000"/>
              <a:t>Rubric</a:t>
            </a:r>
          </a:p>
          <a:p>
            <a:pPr>
              <a:buNone/>
            </a:pPr>
            <a:endParaRPr lang="en-US" sz="2000"/>
          </a:p>
          <a:p>
            <a:pPr>
              <a:buNone/>
            </a:pPr>
            <a:endParaRPr lang="en-US" sz="2000"/>
          </a:p>
        </p:txBody>
      </p:sp>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112950770"/>
              </p:ext>
            </p:extLst>
          </p:nvPr>
        </p:nvGraphicFramePr>
        <p:xfrm>
          <a:off x="6719367" y="3581300"/>
          <a:ext cx="4788506" cy="963143"/>
        </p:xfrm>
        <a:graphic>
          <a:graphicData uri="http://schemas.openxmlformats.org/drawingml/2006/table">
            <a:tbl>
              <a:tblPr firstRow="1" bandRow="1">
                <a:tableStyleId>{5C22544A-7EE6-4342-B048-85BDC9FD1C3A}</a:tableStyleId>
              </a:tblPr>
              <a:tblGrid>
                <a:gridCol w="2253681">
                  <a:extLst>
                    <a:ext uri="{9D8B030D-6E8A-4147-A177-3AD203B41FA5}">
                      <a16:colId xmlns:a16="http://schemas.microsoft.com/office/drawing/2014/main" val="20000"/>
                    </a:ext>
                  </a:extLst>
                </a:gridCol>
                <a:gridCol w="1686860">
                  <a:extLst>
                    <a:ext uri="{9D8B030D-6E8A-4147-A177-3AD203B41FA5}">
                      <a16:colId xmlns:a16="http://schemas.microsoft.com/office/drawing/2014/main" val="20001"/>
                    </a:ext>
                  </a:extLst>
                </a:gridCol>
                <a:gridCol w="847965">
                  <a:extLst>
                    <a:ext uri="{9D8B030D-6E8A-4147-A177-3AD203B41FA5}">
                      <a16:colId xmlns:a16="http://schemas.microsoft.com/office/drawing/2014/main" val="20002"/>
                    </a:ext>
                  </a:extLst>
                </a:gridCol>
              </a:tblGrid>
              <a:tr h="359138">
                <a:tc>
                  <a:txBody>
                    <a:bodyPr/>
                    <a:lstStyle/>
                    <a:p>
                      <a:r>
                        <a:rPr lang="en-US" sz="1600"/>
                        <a:t>Activity</a:t>
                      </a:r>
                    </a:p>
                  </a:txBody>
                  <a:tcPr marL="81622" marR="81622" marT="40811" marB="40811"/>
                </a:tc>
                <a:tc>
                  <a:txBody>
                    <a:bodyPr/>
                    <a:lstStyle/>
                    <a:p>
                      <a:pPr algn="ctr"/>
                      <a:r>
                        <a:rPr lang="en-US" sz="1600"/>
                        <a:t>Requirement(s)</a:t>
                      </a:r>
                    </a:p>
                  </a:txBody>
                  <a:tcPr marL="81622" marR="81622" marT="40811" marB="40811"/>
                </a:tc>
                <a:tc>
                  <a:txBody>
                    <a:bodyPr/>
                    <a:lstStyle/>
                    <a:p>
                      <a:pPr algn="ctr"/>
                      <a:r>
                        <a:rPr lang="en-US" sz="1600"/>
                        <a:t>Points</a:t>
                      </a:r>
                    </a:p>
                  </a:txBody>
                  <a:tcPr marL="81622" marR="81622" marT="40811" marB="40811"/>
                </a:tc>
                <a:extLst>
                  <a:ext uri="{0D108BD9-81ED-4DB2-BD59-A6C34878D82A}">
                    <a16:rowId xmlns:a16="http://schemas.microsoft.com/office/drawing/2014/main" val="10000"/>
                  </a:ext>
                </a:extLst>
              </a:tr>
              <a:tr h="604005">
                <a:tc>
                  <a:txBody>
                    <a:bodyPr/>
                    <a:lstStyle/>
                    <a:p>
                      <a:r>
                        <a:rPr lang="en-US" sz="1600"/>
                        <a:t>BYOD Security Policy</a:t>
                      </a:r>
                    </a:p>
                  </a:txBody>
                  <a:tcPr marL="81622" marR="81622" marT="40811" marB="40811"/>
                </a:tc>
                <a:tc>
                  <a:txBody>
                    <a:bodyPr/>
                    <a:lstStyle/>
                    <a:p>
                      <a:pPr algn="ctr"/>
                      <a:r>
                        <a:rPr lang="en-US" sz="1600" baseline="0"/>
                        <a:t>The complete policy template</a:t>
                      </a:r>
                    </a:p>
                  </a:txBody>
                  <a:tcPr marL="81622" marR="81622" marT="40811" marB="40811"/>
                </a:tc>
                <a:tc>
                  <a:txBody>
                    <a:bodyPr/>
                    <a:lstStyle/>
                    <a:p>
                      <a:pPr algn="ctr"/>
                      <a:r>
                        <a:rPr lang="en-US" sz="1600"/>
                        <a:t>60</a:t>
                      </a:r>
                    </a:p>
                  </a:txBody>
                  <a:tcPr marL="81622" marR="81622" marT="40811" marB="40811"/>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7549829"/>
      </p:ext>
    </p:extLst>
  </p:cSld>
  <p:clrMapOvr>
    <a:masterClrMapping/>
  </p:clrMapOvr>
  <p:transition spd="slow">
    <p:push dir="u"/>
  </p:transition>
</p:sld>
</file>

<file path=ppt/theme/theme1.xml><?xml version="1.0" encoding="utf-8"?>
<a:theme xmlns:a="http://schemas.openxmlformats.org/drawingml/2006/main" name="GlowVTI">
  <a:themeElements>
    <a:clrScheme name="AnalogousFromRegularSeedLeftStep">
      <a:dk1>
        <a:srgbClr val="000000"/>
      </a:dk1>
      <a:lt1>
        <a:srgbClr val="FFFFFF"/>
      </a:lt1>
      <a:dk2>
        <a:srgbClr val="1D2A34"/>
      </a:dk2>
      <a:lt2>
        <a:srgbClr val="E2E4E8"/>
      </a:lt2>
      <a:accent1>
        <a:srgbClr val="D89126"/>
      </a:accent1>
      <a:accent2>
        <a:srgbClr val="D53A17"/>
      </a:accent2>
      <a:accent3>
        <a:srgbClr val="E72956"/>
      </a:accent3>
      <a:accent4>
        <a:srgbClr val="D51793"/>
      </a:accent4>
      <a:accent5>
        <a:srgbClr val="DA29E7"/>
      </a:accent5>
      <a:accent6>
        <a:srgbClr val="7917D5"/>
      </a:accent6>
      <a:hlink>
        <a:srgbClr val="3F72BF"/>
      </a:hlink>
      <a:folHlink>
        <a:srgbClr val="7F7F7F"/>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TotalTime>
  <Words>1050</Words>
  <Application>Microsoft Office PowerPoint</Application>
  <PresentationFormat>Widescreen</PresentationFormat>
  <Paragraphs>164</Paragraphs>
  <Slides>26</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Aptos</vt:lpstr>
      <vt:lpstr>Arial</vt:lpstr>
      <vt:lpstr>Avenir Next LT Pro</vt:lpstr>
      <vt:lpstr>Bell MT</vt:lpstr>
      <vt:lpstr>Calibri</vt:lpstr>
      <vt:lpstr>Roman times </vt:lpstr>
      <vt:lpstr>Times New Roman</vt:lpstr>
      <vt:lpstr>GlowVTI</vt:lpstr>
      <vt:lpstr>Office Theme</vt:lpstr>
      <vt:lpstr>Office Theme</vt:lpstr>
      <vt:lpstr>MODULE 8 FINAL PROJECT</vt:lpstr>
      <vt:lpstr>INTRODUCTION </vt:lpstr>
      <vt:lpstr>Challenges Slide</vt:lpstr>
      <vt:lpstr>SEC285 Module 3 Stateful Firewall </vt:lpstr>
      <vt:lpstr>PowerPoint Presentation</vt:lpstr>
      <vt:lpstr>Question</vt:lpstr>
      <vt:lpstr>Nmap Scan</vt:lpstr>
      <vt:lpstr>SEC285 Module 4 Bring Your Own Device (BYOD)  Security Policy </vt:lpstr>
      <vt:lpstr>PowerPoint Presentation</vt:lpstr>
      <vt:lpstr>PowerPoint Presentation</vt:lpstr>
      <vt:lpstr>PowerPoint Presentation</vt:lpstr>
      <vt:lpstr>PowerPoint Presentation</vt:lpstr>
      <vt:lpstr>PowerPoint Presentation</vt:lpstr>
      <vt:lpstr>SEC285 Module 5 Multifactor Authentication (MFA) </vt:lpstr>
      <vt:lpstr>PowerPoint Presentation</vt:lpstr>
      <vt:lpstr>Common-auth Configuration File</vt:lpstr>
      <vt:lpstr>MFA Logon Screen</vt:lpstr>
      <vt:lpstr>SEC285 Module 6 Vulnerability Assessment</vt:lpstr>
      <vt:lpstr>PowerPoint Presentation</vt:lpstr>
      <vt:lpstr>Nmap</vt:lpstr>
      <vt:lpstr>NetCat</vt:lpstr>
      <vt:lpstr>Wireshark</vt:lpstr>
      <vt:lpstr>Nessus</vt:lpstr>
      <vt:lpstr>References </vt:lpstr>
      <vt:lpstr>CONCLUSION </vt:lpstr>
      <vt:lpstr>Career Skill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8 FINAL PROJECT</dc:title>
  <dc:creator>Wilkins, Robert</dc:creator>
  <cp:lastModifiedBy>Wilkins, Robert</cp:lastModifiedBy>
  <cp:revision>2</cp:revision>
  <dcterms:created xsi:type="dcterms:W3CDTF">2024-02-24T08:20:18Z</dcterms:created>
  <dcterms:modified xsi:type="dcterms:W3CDTF">2024-02-24T09:42:33Z</dcterms:modified>
</cp:coreProperties>
</file>